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2"/>
  </p:notesMasterIdLst>
  <p:sldIdLst>
    <p:sldId id="256" r:id="rId2"/>
    <p:sldId id="468" r:id="rId3"/>
    <p:sldId id="264" r:id="rId4"/>
    <p:sldId id="469" r:id="rId5"/>
    <p:sldId id="380" r:id="rId6"/>
    <p:sldId id="378" r:id="rId7"/>
    <p:sldId id="475" r:id="rId8"/>
    <p:sldId id="298" r:id="rId9"/>
    <p:sldId id="471" r:id="rId10"/>
    <p:sldId id="482" r:id="rId11"/>
    <p:sldId id="447" r:id="rId12"/>
    <p:sldId id="449" r:id="rId13"/>
    <p:sldId id="439" r:id="rId14"/>
    <p:sldId id="472" r:id="rId15"/>
    <p:sldId id="441" r:id="rId16"/>
    <p:sldId id="442" r:id="rId17"/>
    <p:sldId id="443" r:id="rId18"/>
    <p:sldId id="483" r:id="rId19"/>
    <p:sldId id="484" r:id="rId20"/>
    <p:sldId id="446" r:id="rId21"/>
    <p:sldId id="476" r:id="rId22"/>
    <p:sldId id="454" r:id="rId23"/>
    <p:sldId id="453" r:id="rId24"/>
    <p:sldId id="451" r:id="rId25"/>
    <p:sldId id="452" r:id="rId26"/>
    <p:sldId id="455" r:id="rId27"/>
    <p:sldId id="458" r:id="rId28"/>
    <p:sldId id="461" r:id="rId29"/>
    <p:sldId id="462" r:id="rId30"/>
    <p:sldId id="477" r:id="rId31"/>
    <p:sldId id="438" r:id="rId32"/>
    <p:sldId id="463" r:id="rId33"/>
    <p:sldId id="406" r:id="rId34"/>
    <p:sldId id="444" r:id="rId35"/>
    <p:sldId id="445" r:id="rId36"/>
    <p:sldId id="456" r:id="rId37"/>
    <p:sldId id="457" r:id="rId38"/>
    <p:sldId id="459" r:id="rId39"/>
    <p:sldId id="464" r:id="rId40"/>
    <p:sldId id="478" r:id="rId41"/>
    <p:sldId id="479" r:id="rId42"/>
    <p:sldId id="460" r:id="rId43"/>
    <p:sldId id="465" r:id="rId44"/>
    <p:sldId id="466" r:id="rId45"/>
    <p:sldId id="480" r:id="rId46"/>
    <p:sldId id="485" r:id="rId47"/>
    <p:sldId id="435" r:id="rId48"/>
    <p:sldId id="486" r:id="rId49"/>
    <p:sldId id="487" r:id="rId50"/>
    <p:sldId id="261" r:id="rId5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272827"/>
    <a:srgbClr val="3636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123" autoAdjust="0"/>
    <p:restoredTop sz="95291" autoAdjust="0"/>
  </p:normalViewPr>
  <p:slideViewPr>
    <p:cSldViewPr>
      <p:cViewPr varScale="1">
        <p:scale>
          <a:sx n="102" d="100"/>
          <a:sy n="102" d="100"/>
        </p:scale>
        <p:origin x="150" y="324"/>
      </p:cViewPr>
      <p:guideLst>
        <p:guide orient="horz" pos="2160"/>
        <p:guide pos="3840"/>
      </p:guideLst>
    </p:cSldViewPr>
  </p:slid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00" d="100"/>
        <a:sy n="100" d="100"/>
      </p:scale>
      <p:origin x="0" y="-737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905E3C-4BAB-4A96-A922-7BFAEF974B87}" type="datetimeFigureOut">
              <a:rPr lang="ru-RU" smtClean="0"/>
              <a:t>10.03.2023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BA539B-A58A-4F9A-84CC-CDDBAB2611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008866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47057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11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224424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12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7244119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13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589013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14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828166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15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477145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16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394483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17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8878250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18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5864427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19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0882148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20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194983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9343126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21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6511419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22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9211355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23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57640101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24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68153421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25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8393405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26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5718461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27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3668692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28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6002070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29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04376886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30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380800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6599797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31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5345234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32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58078820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33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2686014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34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9363817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35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66248826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36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6069271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37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3427576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38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343051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39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70612286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40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9780372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5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4597329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41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1500165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42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7001330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43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99924318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44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77330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45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1100402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46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6844359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47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59153112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48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9396629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49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0650302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50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089301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6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1077748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7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1348720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8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044466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9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5809307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10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8004584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10.03.2023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070952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10.03.2023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25321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10.03.2023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353755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10.03.2023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889118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10.03.2023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76440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10.03.2023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2053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10.03.2023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046067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10.03.2023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499153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10.03.2023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61654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10.03.2023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180699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10.03.2023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185446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4D7FE9-E167-4C1A-9882-ED30199F1B66}" type="datetimeFigureOut">
              <a:rPr lang="ru-RU" smtClean="0"/>
              <a:t>10.03.2023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063523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6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0.png"/><Relationship Id="rId13" Type="http://schemas.openxmlformats.org/officeDocument/2006/relationships/image" Target="../media/image250.png"/><Relationship Id="rId3" Type="http://schemas.openxmlformats.org/officeDocument/2006/relationships/image" Target="../media/image2.png"/><Relationship Id="rId7" Type="http://schemas.openxmlformats.org/officeDocument/2006/relationships/image" Target="../media/image190.png"/><Relationship Id="rId12" Type="http://schemas.openxmlformats.org/officeDocument/2006/relationships/image" Target="../media/image24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0.png"/><Relationship Id="rId11" Type="http://schemas.openxmlformats.org/officeDocument/2006/relationships/image" Target="../media/image230.png"/><Relationship Id="rId5" Type="http://schemas.openxmlformats.org/officeDocument/2006/relationships/image" Target="../media/image170.png"/><Relationship Id="rId10" Type="http://schemas.openxmlformats.org/officeDocument/2006/relationships/image" Target="../media/image220.png"/><Relationship Id="rId4" Type="http://schemas.openxmlformats.org/officeDocument/2006/relationships/image" Target="../media/image163.png"/><Relationship Id="rId9" Type="http://schemas.openxmlformats.org/officeDocument/2006/relationships/image" Target="../media/image210.png"/><Relationship Id="rId14" Type="http://schemas.openxmlformats.org/officeDocument/2006/relationships/image" Target="../media/image26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3" Type="http://schemas.openxmlformats.org/officeDocument/2006/relationships/image" Target="../media/image2.png"/><Relationship Id="rId7" Type="http://schemas.openxmlformats.org/officeDocument/2006/relationships/image" Target="../media/image29.png"/><Relationship Id="rId12" Type="http://schemas.openxmlformats.org/officeDocument/2006/relationships/image" Target="../media/image35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3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70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5" Type="http://schemas.openxmlformats.org/officeDocument/2006/relationships/image" Target="../media/image38.png"/><Relationship Id="rId10" Type="http://schemas.openxmlformats.org/officeDocument/2006/relationships/image" Target="../media/image30.png"/><Relationship Id="rId4" Type="http://schemas.openxmlformats.org/officeDocument/2006/relationships/image" Target="../media/image1510.png"/><Relationship Id="rId9" Type="http://schemas.openxmlformats.org/officeDocument/2006/relationships/image" Target="../media/image32.png"/><Relationship Id="rId14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2.png"/><Relationship Id="rId7" Type="http://schemas.openxmlformats.org/officeDocument/2006/relationships/image" Target="../media/image43.png"/><Relationship Id="rId12" Type="http://schemas.openxmlformats.org/officeDocument/2006/relationships/image" Target="../media/image4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2.png"/><Relationship Id="rId11" Type="http://schemas.openxmlformats.org/officeDocument/2006/relationships/image" Target="../media/image46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33.png"/><Relationship Id="rId9" Type="http://schemas.openxmlformats.org/officeDocument/2006/relationships/image" Target="../media/image4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emf"/><Relationship Id="rId3" Type="http://schemas.openxmlformats.org/officeDocument/2006/relationships/image" Target="../media/image2.png"/><Relationship Id="rId7" Type="http://schemas.openxmlformats.org/officeDocument/2006/relationships/image" Target="../media/image8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10" Type="http://schemas.openxmlformats.org/officeDocument/2006/relationships/image" Target="../media/image52.png"/><Relationship Id="rId4" Type="http://schemas.openxmlformats.org/officeDocument/2006/relationships/image" Target="../media/image48.png"/><Relationship Id="rId9" Type="http://schemas.openxmlformats.org/officeDocument/2006/relationships/image" Target="../media/image4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2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10" Type="http://schemas.openxmlformats.org/officeDocument/2006/relationships/image" Target="../media/image550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2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2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56.png"/><Relationship Id="rId9" Type="http://schemas.openxmlformats.org/officeDocument/2006/relationships/image" Target="../media/image6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emf"/><Relationship Id="rId3" Type="http://schemas.openxmlformats.org/officeDocument/2006/relationships/image" Target="../media/image2.png"/><Relationship Id="rId7" Type="http://schemas.openxmlformats.org/officeDocument/2006/relationships/image" Target="../media/image70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9.emf"/><Relationship Id="rId5" Type="http://schemas.openxmlformats.org/officeDocument/2006/relationships/image" Target="../media/image68.emf"/><Relationship Id="rId4" Type="http://schemas.openxmlformats.org/officeDocument/2006/relationships/image" Target="../media/image47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5.svg"/><Relationship Id="rId4" Type="http://schemas.openxmlformats.org/officeDocument/2006/relationships/image" Target="../media/image7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20.png"/><Relationship Id="rId4" Type="http://schemas.openxmlformats.org/officeDocument/2006/relationships/image" Target="../media/image7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0.png"/><Relationship Id="rId3" Type="http://schemas.openxmlformats.org/officeDocument/2006/relationships/image" Target="../media/image2.png"/><Relationship Id="rId7" Type="http://schemas.openxmlformats.org/officeDocument/2006/relationships/image" Target="../media/image640.png"/><Relationship Id="rId12" Type="http://schemas.openxmlformats.org/officeDocument/2006/relationships/image" Target="../media/image75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30.png"/><Relationship Id="rId11" Type="http://schemas.openxmlformats.org/officeDocument/2006/relationships/image" Target="../media/image740.png"/><Relationship Id="rId5" Type="http://schemas.openxmlformats.org/officeDocument/2006/relationships/image" Target="../media/image75.png"/><Relationship Id="rId10" Type="http://schemas.openxmlformats.org/officeDocument/2006/relationships/image" Target="../media/image730.png"/><Relationship Id="rId4" Type="http://schemas.openxmlformats.org/officeDocument/2006/relationships/image" Target="../media/image74.png"/><Relationship Id="rId9" Type="http://schemas.openxmlformats.org/officeDocument/2006/relationships/image" Target="../media/image7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6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13" Type="http://schemas.openxmlformats.org/officeDocument/2006/relationships/image" Target="../media/image86.png"/><Relationship Id="rId3" Type="http://schemas.openxmlformats.org/officeDocument/2006/relationships/image" Target="../media/image2.png"/><Relationship Id="rId7" Type="http://schemas.openxmlformats.org/officeDocument/2006/relationships/image" Target="../media/image80.png"/><Relationship Id="rId12" Type="http://schemas.openxmlformats.org/officeDocument/2006/relationships/image" Target="../media/image85.png"/><Relationship Id="rId2" Type="http://schemas.openxmlformats.org/officeDocument/2006/relationships/notesSlide" Target="../notesSlides/notesSlide23.xml"/><Relationship Id="rId16" Type="http://schemas.openxmlformats.org/officeDocument/2006/relationships/image" Target="../media/image8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9.png"/><Relationship Id="rId11" Type="http://schemas.openxmlformats.org/officeDocument/2006/relationships/image" Target="../media/image84.png"/><Relationship Id="rId5" Type="http://schemas.openxmlformats.org/officeDocument/2006/relationships/image" Target="../media/image78.png"/><Relationship Id="rId15" Type="http://schemas.openxmlformats.org/officeDocument/2006/relationships/image" Target="../media/image88.png"/><Relationship Id="rId10" Type="http://schemas.openxmlformats.org/officeDocument/2006/relationships/image" Target="../media/image83.png"/><Relationship Id="rId4" Type="http://schemas.openxmlformats.org/officeDocument/2006/relationships/image" Target="../media/image77.png"/><Relationship Id="rId9" Type="http://schemas.openxmlformats.org/officeDocument/2006/relationships/image" Target="../media/image82.png"/><Relationship Id="rId14" Type="http://schemas.openxmlformats.org/officeDocument/2006/relationships/image" Target="../media/image8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13" Type="http://schemas.openxmlformats.org/officeDocument/2006/relationships/image" Target="../media/image97.png"/><Relationship Id="rId3" Type="http://schemas.openxmlformats.org/officeDocument/2006/relationships/image" Target="../media/image2.png"/><Relationship Id="rId7" Type="http://schemas.openxmlformats.org/officeDocument/2006/relationships/image" Target="../media/image91.png"/><Relationship Id="rId12" Type="http://schemas.openxmlformats.org/officeDocument/2006/relationships/image" Target="../media/image9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00.png"/><Relationship Id="rId11" Type="http://schemas.openxmlformats.org/officeDocument/2006/relationships/image" Target="../media/image95.png"/><Relationship Id="rId5" Type="http://schemas.openxmlformats.org/officeDocument/2006/relationships/image" Target="../media/image890.png"/><Relationship Id="rId10" Type="http://schemas.openxmlformats.org/officeDocument/2006/relationships/image" Target="../media/image94.png"/><Relationship Id="rId4" Type="http://schemas.openxmlformats.org/officeDocument/2006/relationships/image" Target="../media/image90.png"/><Relationship Id="rId9" Type="http://schemas.openxmlformats.org/officeDocument/2006/relationships/image" Target="../media/image9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0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image" Target="../media/image2.png"/><Relationship Id="rId7" Type="http://schemas.openxmlformats.org/officeDocument/2006/relationships/image" Target="../media/image10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Relationship Id="rId9" Type="http://schemas.openxmlformats.org/officeDocument/2006/relationships/image" Target="../media/image10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13" Type="http://schemas.openxmlformats.org/officeDocument/2006/relationships/image" Target="../media/image117.png"/><Relationship Id="rId18" Type="http://schemas.openxmlformats.org/officeDocument/2006/relationships/image" Target="../media/image122.png"/><Relationship Id="rId3" Type="http://schemas.openxmlformats.org/officeDocument/2006/relationships/image" Target="../media/image2.png"/><Relationship Id="rId7" Type="http://schemas.openxmlformats.org/officeDocument/2006/relationships/image" Target="../media/image111.png"/><Relationship Id="rId12" Type="http://schemas.openxmlformats.org/officeDocument/2006/relationships/image" Target="../media/image116.png"/><Relationship Id="rId17" Type="http://schemas.openxmlformats.org/officeDocument/2006/relationships/image" Target="../media/image121.png"/><Relationship Id="rId2" Type="http://schemas.openxmlformats.org/officeDocument/2006/relationships/notesSlide" Target="../notesSlides/notesSlide30.xml"/><Relationship Id="rId16" Type="http://schemas.openxmlformats.org/officeDocument/2006/relationships/image" Target="../media/image12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0.png"/><Relationship Id="rId11" Type="http://schemas.openxmlformats.org/officeDocument/2006/relationships/image" Target="../media/image77.emf"/><Relationship Id="rId5" Type="http://schemas.openxmlformats.org/officeDocument/2006/relationships/image" Target="../media/image109.png"/><Relationship Id="rId15" Type="http://schemas.openxmlformats.org/officeDocument/2006/relationships/image" Target="../media/image119.png"/><Relationship Id="rId10" Type="http://schemas.openxmlformats.org/officeDocument/2006/relationships/image" Target="../media/image114.png"/><Relationship Id="rId4" Type="http://schemas.openxmlformats.org/officeDocument/2006/relationships/image" Target="../media/image108.png"/><Relationship Id="rId9" Type="http://schemas.openxmlformats.org/officeDocument/2006/relationships/image" Target="../media/image113.png"/><Relationship Id="rId14" Type="http://schemas.openxmlformats.org/officeDocument/2006/relationships/image" Target="../media/image11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5.png"/><Relationship Id="rId5" Type="http://schemas.openxmlformats.org/officeDocument/2006/relationships/image" Target="../media/image124.png"/><Relationship Id="rId4" Type="http://schemas.openxmlformats.org/officeDocument/2006/relationships/image" Target="../media/image11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6.png"/><Relationship Id="rId4" Type="http://schemas.openxmlformats.org/officeDocument/2006/relationships/image" Target="../media/image12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3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5.png"/><Relationship Id="rId5" Type="http://schemas.openxmlformats.org/officeDocument/2006/relationships/image" Target="../media/image134.png"/><Relationship Id="rId4" Type="http://schemas.openxmlformats.org/officeDocument/2006/relationships/image" Target="../media/image13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2.png"/><Relationship Id="rId5" Type="http://schemas.openxmlformats.org/officeDocument/2006/relationships/image" Target="../media/image141.png"/><Relationship Id="rId4" Type="http://schemas.openxmlformats.org/officeDocument/2006/relationships/image" Target="../media/image140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0.png"/><Relationship Id="rId3" Type="http://schemas.openxmlformats.org/officeDocument/2006/relationships/image" Target="../media/image2.png"/><Relationship Id="rId7" Type="http://schemas.openxmlformats.org/officeDocument/2006/relationships/image" Target="../media/image127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60.png"/><Relationship Id="rId5" Type="http://schemas.openxmlformats.org/officeDocument/2006/relationships/image" Target="../media/image144.png"/><Relationship Id="rId4" Type="http://schemas.openxmlformats.org/officeDocument/2006/relationships/image" Target="../media/image143.png"/><Relationship Id="rId9" Type="http://schemas.openxmlformats.org/officeDocument/2006/relationships/image" Target="../media/image1290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png"/><Relationship Id="rId3" Type="http://schemas.openxmlformats.org/officeDocument/2006/relationships/image" Target="../media/image2.png"/><Relationship Id="rId7" Type="http://schemas.openxmlformats.org/officeDocument/2006/relationships/image" Target="../media/image14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7.png"/><Relationship Id="rId5" Type="http://schemas.openxmlformats.org/officeDocument/2006/relationships/image" Target="../media/image146.png"/><Relationship Id="rId4" Type="http://schemas.openxmlformats.org/officeDocument/2006/relationships/image" Target="../media/image145.png"/><Relationship Id="rId9" Type="http://schemas.openxmlformats.org/officeDocument/2006/relationships/image" Target="../media/image15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5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9.png"/><Relationship Id="rId5" Type="http://schemas.openxmlformats.org/officeDocument/2006/relationships/image" Target="../media/image138.png"/><Relationship Id="rId4" Type="http://schemas.openxmlformats.org/officeDocument/2006/relationships/image" Target="../media/image137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png"/><Relationship Id="rId13" Type="http://schemas.openxmlformats.org/officeDocument/2006/relationships/image" Target="../media/image161.png"/><Relationship Id="rId3" Type="http://schemas.openxmlformats.org/officeDocument/2006/relationships/image" Target="../media/image2.png"/><Relationship Id="rId7" Type="http://schemas.openxmlformats.org/officeDocument/2006/relationships/image" Target="../media/image155.png"/><Relationship Id="rId12" Type="http://schemas.openxmlformats.org/officeDocument/2006/relationships/image" Target="../media/image16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4.png"/><Relationship Id="rId11" Type="http://schemas.openxmlformats.org/officeDocument/2006/relationships/image" Target="../media/image159.png"/><Relationship Id="rId5" Type="http://schemas.openxmlformats.org/officeDocument/2006/relationships/image" Target="../media/image153.png"/><Relationship Id="rId10" Type="http://schemas.openxmlformats.org/officeDocument/2006/relationships/image" Target="../media/image158.png"/><Relationship Id="rId4" Type="http://schemas.openxmlformats.org/officeDocument/2006/relationships/image" Target="../media/image152.png"/><Relationship Id="rId9" Type="http://schemas.openxmlformats.org/officeDocument/2006/relationships/image" Target="../media/image157.png"/><Relationship Id="rId14" Type="http://schemas.openxmlformats.org/officeDocument/2006/relationships/image" Target="../media/image16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11" Type="http://schemas.openxmlformats.org/officeDocument/2006/relationships/image" Target="../media/image9.emf"/><Relationship Id="rId5" Type="http://schemas.openxmlformats.org/officeDocument/2006/relationships/image" Target="../media/image10.png"/><Relationship Id="rId10" Type="http://schemas.openxmlformats.org/officeDocument/2006/relationships/image" Target="../media/image8.emf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11" Type="http://schemas.openxmlformats.org/officeDocument/2006/relationships/image" Target="../media/image24.png"/><Relationship Id="rId5" Type="http://schemas.openxmlformats.org/officeDocument/2006/relationships/image" Target="../media/image10.png"/><Relationship Id="rId10" Type="http://schemas.openxmlformats.org/officeDocument/2006/relationships/image" Target="../media/image23.png"/><Relationship Id="rId4" Type="http://schemas.openxmlformats.org/officeDocument/2006/relationships/image" Target="../media/image9.png"/><Relationship Id="rId9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344" y="10732"/>
            <a:ext cx="3354014" cy="2125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Текст 2">
            <a:extLst>
              <a:ext uri="{FF2B5EF4-FFF2-40B4-BE49-F238E27FC236}">
                <a16:creationId xmlns:a16="http://schemas.microsoft.com/office/drawing/2014/main" id="{400207CD-8E54-4740-BC6E-F01C9F4222B9}"/>
              </a:ext>
            </a:extLst>
          </p:cNvPr>
          <p:cNvSpPr txBox="1">
            <a:spLocks/>
          </p:cNvSpPr>
          <p:nvPr/>
        </p:nvSpPr>
        <p:spPr>
          <a:xfrm>
            <a:off x="3359696" y="5013176"/>
            <a:ext cx="5021262" cy="8791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Долганов Антон Юрьевич</a:t>
            </a:r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5CEAFC27-4A4B-4E0F-9696-3DB00D4AA354}"/>
              </a:ext>
            </a:extLst>
          </p:cNvPr>
          <p:cNvSpPr txBox="1">
            <a:spLocks/>
          </p:cNvSpPr>
          <p:nvPr/>
        </p:nvSpPr>
        <p:spPr>
          <a:xfrm>
            <a:off x="0" y="1906536"/>
            <a:ext cx="12192000" cy="31786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Машинное Обучение</a:t>
            </a:r>
          </a:p>
          <a:p>
            <a:endParaRPr lang="ru-RU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ru-RU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Лекция 1.03</a:t>
            </a:r>
          </a:p>
          <a:p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 которой мы обсудим </a:t>
            </a:r>
          </a:p>
          <a:p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простую линейную модель машинного обучения </a:t>
            </a:r>
          </a:p>
        </p:txBody>
      </p:sp>
    </p:spTree>
    <p:extLst>
      <p:ext uri="{BB962C8B-B14F-4D97-AF65-F5344CB8AC3E}">
        <p14:creationId xmlns:p14="http://schemas.microsoft.com/office/powerpoint/2010/main" val="5042865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Рубрика Прохладные Истории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10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Регрессия. Антон Долганов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63A165CA-3B0E-4C5E-B52D-E957B7A1BAD0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911424" y="1700808"/>
            <a:ext cx="77768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 1805 году французский математик Адриан-Мари Лежандр опубликовал метод подгонки линии к набору точек. </a:t>
            </a:r>
            <a:endParaRPr lang="en-US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Данные – что-то про кометы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84432" y="1124744"/>
            <a:ext cx="1440160" cy="1800200"/>
          </a:xfrm>
          <a:prstGeom prst="rect">
            <a:avLst/>
          </a:prstGeom>
        </p:spPr>
      </p:pic>
      <p:sp>
        <p:nvSpPr>
          <p:cNvPr id="10" name="Прямоугольник 9"/>
          <p:cNvSpPr/>
          <p:nvPr/>
        </p:nvSpPr>
        <p:spPr>
          <a:xfrm>
            <a:off x="9624392" y="2996952"/>
            <a:ext cx="230425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</a:rPr>
              <a:t>https://en.wikipedia.org/wiki/Adrien-Marie_Legendre</a:t>
            </a:r>
          </a:p>
        </p:txBody>
      </p:sp>
      <p:sp>
        <p:nvSpPr>
          <p:cNvPr id="17" name="Прямоугольник 16"/>
          <p:cNvSpPr/>
          <p:nvPr/>
        </p:nvSpPr>
        <p:spPr>
          <a:xfrm>
            <a:off x="911424" y="2636912"/>
            <a:ext cx="835292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Четыре года спустя 24-летний немецкий вундеркинд Карл Фридрих Гаусс настаивал на том, что он использовал тот же метод с 1795 года, но считал его слишком тривиальным, чтобы о нем писать. </a:t>
            </a:r>
          </a:p>
        </p:txBody>
      </p:sp>
      <p:sp>
        <p:nvSpPr>
          <p:cNvPr id="18" name="Прямоугольник 17"/>
          <p:cNvSpPr/>
          <p:nvPr/>
        </p:nvSpPr>
        <p:spPr>
          <a:xfrm>
            <a:off x="983432" y="3573016"/>
            <a:ext cx="813690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Утверждение Гаусса побудило Лежандра анонимно опубликовать приложение, в котором отмечалось, что «один очень знаменитый геометр без колебаний присвоил этот метод». </a:t>
            </a:r>
          </a:p>
        </p:txBody>
      </p:sp>
      <p:pic>
        <p:nvPicPr>
          <p:cNvPr id="19" name="Рисунок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56440" y="3501008"/>
            <a:ext cx="1569231" cy="2016224"/>
          </a:xfrm>
          <a:prstGeom prst="rect">
            <a:avLst/>
          </a:prstGeom>
        </p:spPr>
      </p:pic>
      <p:sp>
        <p:nvSpPr>
          <p:cNvPr id="20" name="Прямоугольник 19"/>
          <p:cNvSpPr/>
          <p:nvPr/>
        </p:nvSpPr>
        <p:spPr>
          <a:xfrm>
            <a:off x="9815736" y="5589240"/>
            <a:ext cx="237626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</a:rPr>
              <a:t>https://en.wikipedia.org/wiki/Carl_Friedrich_Gauss</a:t>
            </a:r>
          </a:p>
        </p:txBody>
      </p:sp>
      <p:sp>
        <p:nvSpPr>
          <p:cNvPr id="21" name="Прямоугольник 20"/>
          <p:cNvSpPr/>
          <p:nvPr/>
        </p:nvSpPr>
        <p:spPr>
          <a:xfrm>
            <a:off x="695400" y="4509120"/>
            <a:ext cx="4824536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 1922 году английские статистики Рональд Фишер и Карл Пирсон показали, как линейная регрессия вписывается в общую статистическую структуру корреляции и распределения, что сделало ее полезной во всех науках. </a:t>
            </a:r>
          </a:p>
        </p:txBody>
      </p:sp>
      <p:sp>
        <p:nvSpPr>
          <p:cNvPr id="23" name="Прямоугольник 22"/>
          <p:cNvSpPr/>
          <p:nvPr/>
        </p:nvSpPr>
        <p:spPr>
          <a:xfrm>
            <a:off x="5375921" y="6093296"/>
            <a:ext cx="237626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https://en.wikipedia.org/wiki/Karl_Pearson</a:t>
            </a:r>
            <a:endParaRPr lang="ru-RU" sz="1400" dirty="0">
              <a:solidFill>
                <a:schemeClr val="bg1"/>
              </a:solidFill>
            </a:endParaRPr>
          </a:p>
        </p:txBody>
      </p:sp>
      <p:pic>
        <p:nvPicPr>
          <p:cNvPr id="24" name="Рисунок 23"/>
          <p:cNvPicPr>
            <a:picLocks noChangeAspect="1"/>
          </p:cNvPicPr>
          <p:nvPr/>
        </p:nvPicPr>
        <p:blipFill rotWithShape="1">
          <a:blip r:embed="rId6"/>
          <a:srcRect b="12546"/>
          <a:stretch/>
        </p:blipFill>
        <p:spPr>
          <a:xfrm>
            <a:off x="7968208" y="4365104"/>
            <a:ext cx="1389749" cy="1701559"/>
          </a:xfrm>
          <a:prstGeom prst="rect">
            <a:avLst/>
          </a:prstGeom>
        </p:spPr>
      </p:pic>
      <p:pic>
        <p:nvPicPr>
          <p:cNvPr id="25" name="Рисунок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51984" y="4437112"/>
            <a:ext cx="1258140" cy="1647020"/>
          </a:xfrm>
          <a:prstGeom prst="rect">
            <a:avLst/>
          </a:prstGeom>
        </p:spPr>
      </p:pic>
      <p:sp>
        <p:nvSpPr>
          <p:cNvPr id="26" name="Прямоугольник 25"/>
          <p:cNvSpPr/>
          <p:nvPr/>
        </p:nvSpPr>
        <p:spPr>
          <a:xfrm>
            <a:off x="7824192" y="6093296"/>
            <a:ext cx="201622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https://en.wikipedia.org/wiki/Ronald_Fisher</a:t>
            </a:r>
            <a:endParaRPr lang="ru-RU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8944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3" grpId="0"/>
      <p:bldP spid="10" grpId="0"/>
      <p:bldP spid="17" grpId="0"/>
      <p:bldP spid="18" grpId="0"/>
      <p:bldP spid="20" grpId="0"/>
      <p:bldP spid="21" grpId="0"/>
      <p:bldP spid="23" grpId="0"/>
      <p:bldP spid="2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Линейная регрессия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11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Регрессия. Антон Долганов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6" name="Заголовок 1">
            <a:extLst>
              <a:ext uri="{FF2B5EF4-FFF2-40B4-BE49-F238E27FC236}">
                <a16:creationId xmlns:a16="http://schemas.microsoft.com/office/drawing/2014/main" id="{D2624FEE-71F0-4AFC-B01B-68C4ACE3B66E}"/>
              </a:ext>
            </a:extLst>
          </p:cNvPr>
          <p:cNvSpPr txBox="1">
            <a:spLocks/>
          </p:cNvSpPr>
          <p:nvPr/>
        </p:nvSpPr>
        <p:spPr>
          <a:xfrm>
            <a:off x="2639616" y="1345700"/>
            <a:ext cx="659613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Производные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94B4151-C655-4339-9049-586A123172B0}"/>
                  </a:ext>
                </a:extLst>
              </p:cNvPr>
              <p:cNvSpPr txBox="1"/>
              <p:nvPr/>
            </p:nvSpPr>
            <p:spPr>
              <a:xfrm>
                <a:off x="4098841" y="5984930"/>
                <a:ext cx="2691827" cy="8295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</m:sSup>
                        </m:num>
                        <m:den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94B4151-C655-4339-9049-586A123172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8841" y="5984930"/>
                <a:ext cx="2691827" cy="82952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8D8B023-87AE-4C05-B501-B9E85083DC42}"/>
                  </a:ext>
                </a:extLst>
              </p:cNvPr>
              <p:cNvSpPr txBox="1"/>
              <p:nvPr/>
            </p:nvSpPr>
            <p:spPr>
              <a:xfrm>
                <a:off x="2696477" y="1912060"/>
                <a:ext cx="1167691" cy="8192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num>
                        <m:den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8D8B023-87AE-4C05-B501-B9E85083DC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6477" y="1912060"/>
                <a:ext cx="1167691" cy="81926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C8AA93C-CF45-4D17-8EC8-D27308F52153}"/>
                  </a:ext>
                </a:extLst>
              </p:cNvPr>
              <p:cNvSpPr txBox="1"/>
              <p:nvPr/>
            </p:nvSpPr>
            <p:spPr>
              <a:xfrm>
                <a:off x="2243319" y="4530683"/>
                <a:ext cx="6784999" cy="8206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)+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))</m:t>
                          </m:r>
                        </m:num>
                        <m:den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C8AA93C-CF45-4D17-8EC8-D27308F521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3319" y="4530683"/>
                <a:ext cx="6784999" cy="82067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201110F-0B63-4B65-818B-D07C4FE55B0A}"/>
                  </a:ext>
                </a:extLst>
              </p:cNvPr>
              <p:cNvSpPr txBox="1"/>
              <p:nvPr/>
            </p:nvSpPr>
            <p:spPr>
              <a:xfrm>
                <a:off x="7198778" y="5342290"/>
                <a:ext cx="1829540" cy="8192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f>
                        <m:f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201110F-0B63-4B65-818B-D07C4FE55B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8778" y="5342290"/>
                <a:ext cx="1829540" cy="81926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91225FC-A86B-4EB9-A6BB-85A8F70D8556}"/>
                  </a:ext>
                </a:extLst>
              </p:cNvPr>
              <p:cNvSpPr txBox="1"/>
              <p:nvPr/>
            </p:nvSpPr>
            <p:spPr>
              <a:xfrm>
                <a:off x="3828615" y="5494201"/>
                <a:ext cx="141122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91225FC-A86B-4EB9-A6BB-85A8F70D85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8615" y="5494201"/>
                <a:ext cx="1411220" cy="43088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59E5DAC-0EE4-49D1-8A4C-0C92D5BE9308}"/>
                  </a:ext>
                </a:extLst>
              </p:cNvPr>
              <p:cNvSpPr txBox="1"/>
              <p:nvPr/>
            </p:nvSpPr>
            <p:spPr>
              <a:xfrm>
                <a:off x="5547121" y="5554043"/>
                <a:ext cx="142442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59E5DAC-0EE4-49D1-8A4C-0C92D5BE93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7121" y="5554043"/>
                <a:ext cx="1424429" cy="43088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BBC95F01-FCF3-4C21-A2AC-F6BC7799CF45}"/>
              </a:ext>
            </a:extLst>
          </p:cNvPr>
          <p:cNvSpPr/>
          <p:nvPr/>
        </p:nvSpPr>
        <p:spPr>
          <a:xfrm>
            <a:off x="158615" y="2134145"/>
            <a:ext cx="23134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Для констант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FE0F076E-A5DA-495C-9C32-A66F84BA950B}"/>
              </a:ext>
            </a:extLst>
          </p:cNvPr>
          <p:cNvSpPr/>
          <p:nvPr/>
        </p:nvSpPr>
        <p:spPr>
          <a:xfrm>
            <a:off x="232621" y="4391963"/>
            <a:ext cx="19207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Для суммы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263F3696-E252-4696-8239-C9BC25EC71C3}"/>
                  </a:ext>
                </a:extLst>
              </p:cNvPr>
              <p:cNvSpPr/>
              <p:nvPr/>
            </p:nvSpPr>
            <p:spPr>
              <a:xfrm>
                <a:off x="4243312" y="2072208"/>
                <a:ext cx="3273327" cy="51328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dirty="0"/>
                  <a:t> </a:t>
                </a:r>
                <a:r>
                  <a:rPr lang="en-US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+mj-cs"/>
                  </a:rPr>
                  <a:t>- </a:t>
                </a:r>
                <a:r>
                  <a:rPr lang="ru-RU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+mj-cs"/>
                  </a:rPr>
                  <a:t>константа</a:t>
                </a:r>
              </a:p>
            </p:txBody>
          </p:sp>
        </mc:Choice>
        <mc:Fallback xmlns=""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263F3696-E252-4696-8239-C9BC25EC71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3312" y="2072208"/>
                <a:ext cx="3273327" cy="513282"/>
              </a:xfrm>
              <a:prstGeom prst="rect">
                <a:avLst/>
              </a:prstGeom>
              <a:blipFill>
                <a:blip r:embed="rId10"/>
                <a:stretch>
                  <a:fillRect t="-3571" b="-2261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Прямоугольник 27">
                <a:extLst>
                  <a:ext uri="{FF2B5EF4-FFF2-40B4-BE49-F238E27FC236}">
                    <a16:creationId xmlns:a16="http://schemas.microsoft.com/office/drawing/2014/main" id="{6DB01E3C-E3D6-4920-94C8-887453F925BE}"/>
                  </a:ext>
                </a:extLst>
              </p:cNvPr>
              <p:cNvSpPr/>
              <p:nvPr/>
            </p:nvSpPr>
            <p:spPr>
              <a:xfrm>
                <a:off x="9428622" y="4609606"/>
                <a:ext cx="3273327" cy="51328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 </a:t>
                </a:r>
                <a:r>
                  <a:rPr lang="en-US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+mj-cs"/>
                  </a:rPr>
                  <a:t>- </a:t>
                </a:r>
                <a:r>
                  <a:rPr lang="ru-RU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константы</a:t>
                </a:r>
                <a:endParaRPr lang="ru-RU" sz="24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+mj-cs"/>
                </a:endParaRPr>
              </a:p>
            </p:txBody>
          </p:sp>
        </mc:Choice>
        <mc:Fallback xmlns="">
          <p:sp>
            <p:nvSpPr>
              <p:cNvPr id="28" name="Прямоугольник 27">
                <a:extLst>
                  <a:ext uri="{FF2B5EF4-FFF2-40B4-BE49-F238E27FC236}">
                    <a16:creationId xmlns:a16="http://schemas.microsoft.com/office/drawing/2014/main" id="{6DB01E3C-E3D6-4920-94C8-887453F925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28622" y="4609606"/>
                <a:ext cx="3273327" cy="513282"/>
              </a:xfrm>
              <a:prstGeom prst="rect">
                <a:avLst/>
              </a:prstGeom>
              <a:blipFill>
                <a:blip r:embed="rId11"/>
                <a:stretch>
                  <a:fillRect t="-3571" b="-2261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3306AA9C-8BBC-41AE-A422-694CAEE0BB90}"/>
              </a:ext>
            </a:extLst>
          </p:cNvPr>
          <p:cNvSpPr/>
          <p:nvPr/>
        </p:nvSpPr>
        <p:spPr>
          <a:xfrm>
            <a:off x="158615" y="2859158"/>
            <a:ext cx="31486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Для произведения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3919FCB-2560-49D9-8367-A3B628D2A59A}"/>
                  </a:ext>
                </a:extLst>
              </p:cNvPr>
              <p:cNvSpPr txBox="1"/>
              <p:nvPr/>
            </p:nvSpPr>
            <p:spPr>
              <a:xfrm>
                <a:off x="3364095" y="2694461"/>
                <a:ext cx="6181949" cy="8361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3919FCB-2560-49D9-8367-A3B628D2A5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4095" y="2694461"/>
                <a:ext cx="6181949" cy="83619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2B0A95C-7C35-42E9-8CCC-5A0601C0EB5A}"/>
                  </a:ext>
                </a:extLst>
              </p:cNvPr>
              <p:cNvSpPr txBox="1"/>
              <p:nvPr/>
            </p:nvSpPr>
            <p:spPr>
              <a:xfrm>
                <a:off x="2639616" y="3631636"/>
                <a:ext cx="3690369" cy="8206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))</m:t>
                          </m:r>
                        </m:num>
                        <m:den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2B0A95C-7C35-42E9-8CCC-5A0601C0EB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9616" y="3631636"/>
                <a:ext cx="3690369" cy="82067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Прямоугольник 30">
                <a:extLst>
                  <a:ext uri="{FF2B5EF4-FFF2-40B4-BE49-F238E27FC236}">
                    <a16:creationId xmlns:a16="http://schemas.microsoft.com/office/drawing/2014/main" id="{4EBC472B-DA22-45E9-A7A9-ACB3D8AB0385}"/>
                  </a:ext>
                </a:extLst>
              </p:cNvPr>
              <p:cNvSpPr/>
              <p:nvPr/>
            </p:nvSpPr>
            <p:spPr>
              <a:xfrm>
                <a:off x="6754461" y="3747564"/>
                <a:ext cx="3273327" cy="51328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dirty="0"/>
                  <a:t> </a:t>
                </a:r>
                <a:r>
                  <a:rPr lang="en-US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+mj-cs"/>
                  </a:rPr>
                  <a:t>- </a:t>
                </a:r>
                <a:r>
                  <a:rPr lang="ru-RU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константа</a:t>
                </a:r>
                <a:endParaRPr lang="ru-RU" sz="24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+mj-cs"/>
                </a:endParaRPr>
              </a:p>
            </p:txBody>
          </p:sp>
        </mc:Choice>
        <mc:Fallback xmlns="">
          <p:sp>
            <p:nvSpPr>
              <p:cNvPr id="31" name="Прямоугольник 30">
                <a:extLst>
                  <a:ext uri="{FF2B5EF4-FFF2-40B4-BE49-F238E27FC236}">
                    <a16:creationId xmlns:a16="http://schemas.microsoft.com/office/drawing/2014/main" id="{4EBC472B-DA22-45E9-A7A9-ACB3D8AB03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4461" y="3747564"/>
                <a:ext cx="3273327" cy="513282"/>
              </a:xfrm>
              <a:prstGeom prst="rect">
                <a:avLst/>
              </a:prstGeom>
              <a:blipFill>
                <a:blip r:embed="rId14"/>
                <a:stretch>
                  <a:fillRect t="-3571" b="-2261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Прямоугольник 31">
            <a:extLst>
              <a:ext uri="{FF2B5EF4-FFF2-40B4-BE49-F238E27FC236}">
                <a16:creationId xmlns:a16="http://schemas.microsoft.com/office/drawing/2014/main" id="{3EAF7D36-2259-42BE-A98B-CC550BCFC314}"/>
              </a:ext>
            </a:extLst>
          </p:cNvPr>
          <p:cNvSpPr/>
          <p:nvPr/>
        </p:nvSpPr>
        <p:spPr>
          <a:xfrm>
            <a:off x="264427" y="5405750"/>
            <a:ext cx="28023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Цепное правило</a:t>
            </a: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34305069-B860-40BE-A2A1-8CC54931808A}"/>
              </a:ext>
            </a:extLst>
          </p:cNvPr>
          <p:cNvSpPr/>
          <p:nvPr/>
        </p:nvSpPr>
        <p:spPr>
          <a:xfrm>
            <a:off x="158615" y="6204897"/>
            <a:ext cx="39020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Производные степеней</a:t>
            </a:r>
          </a:p>
        </p:txBody>
      </p:sp>
    </p:spTree>
    <p:extLst>
      <p:ext uri="{BB962C8B-B14F-4D97-AF65-F5344CB8AC3E}">
        <p14:creationId xmlns:p14="http://schemas.microsoft.com/office/powerpoint/2010/main" val="961024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Линейная регрессия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12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Регрессия. Антон Долганов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6" name="Заголовок 1">
            <a:extLst>
              <a:ext uri="{FF2B5EF4-FFF2-40B4-BE49-F238E27FC236}">
                <a16:creationId xmlns:a16="http://schemas.microsoft.com/office/drawing/2014/main" id="{D2624FEE-71F0-4AFC-B01B-68C4ACE3B66E}"/>
              </a:ext>
            </a:extLst>
          </p:cNvPr>
          <p:cNvSpPr txBox="1">
            <a:spLocks/>
          </p:cNvSpPr>
          <p:nvPr/>
        </p:nvSpPr>
        <p:spPr>
          <a:xfrm>
            <a:off x="2639616" y="1345700"/>
            <a:ext cx="659613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Метод наименьших квадратов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37E0D0E3-468D-4267-9402-2420EF3CF899}"/>
                  </a:ext>
                </a:extLst>
              </p:cNvPr>
              <p:cNvSpPr/>
              <p:nvPr/>
            </p:nvSpPr>
            <p:spPr>
              <a:xfrm>
                <a:off x="2956254" y="2058742"/>
                <a:ext cx="4761688" cy="9573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𝐸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sz="28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{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sz="28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8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acc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−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}</m:t>
                              </m:r>
                            </m:e>
                            <m:sup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𝑚𝑖𝑛</m:t>
                          </m:r>
                        </m:e>
                      </m:nary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37E0D0E3-468D-4267-9402-2420EF3CF8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6254" y="2058742"/>
                <a:ext cx="4761688" cy="95737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4256174-8F77-4024-8A00-A9EE5990038E}"/>
                  </a:ext>
                </a:extLst>
              </p:cNvPr>
              <p:cNvSpPr txBox="1"/>
              <p:nvPr/>
            </p:nvSpPr>
            <p:spPr>
              <a:xfrm>
                <a:off x="9211315" y="2032724"/>
                <a:ext cx="2502480" cy="8686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800" b="0" i="1" baseline="-2500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=0;</m:t>
                      </m:r>
                      <m:r>
                        <a:rPr lang="en-US" sz="28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j</m:t>
                      </m:r>
                      <m:r>
                        <a:rPr lang="en-US" sz="28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=0,1</m:t>
                      </m:r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4256174-8F77-4024-8A00-A9EE599003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11315" y="2032724"/>
                <a:ext cx="2502480" cy="868699"/>
              </a:xfrm>
              <a:prstGeom prst="rect">
                <a:avLst/>
              </a:prstGeom>
              <a:blipFill>
                <a:blip r:embed="rId5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4DBC6AE-99F5-4586-8AB6-478FBA7B09D4}"/>
                  </a:ext>
                </a:extLst>
              </p:cNvPr>
              <p:cNvSpPr txBox="1"/>
              <p:nvPr/>
            </p:nvSpPr>
            <p:spPr>
              <a:xfrm>
                <a:off x="6840928" y="3072824"/>
                <a:ext cx="4725460" cy="8748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ru-RU" sz="2800" b="0" i="1" baseline="-2500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{(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)−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}</m:t>
                          </m:r>
                        </m:e>
                      </m:nary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4DBC6AE-99F5-4586-8AB6-478FBA7B09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0928" y="3072824"/>
                <a:ext cx="4725460" cy="874855"/>
              </a:xfrm>
              <a:prstGeom prst="rect">
                <a:avLst/>
              </a:prstGeom>
              <a:blipFill>
                <a:blip r:embed="rId6"/>
                <a:stretch>
                  <a:fillRect b="-277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A651717-93DA-4EB5-8448-CDBC64449C5A}"/>
                  </a:ext>
                </a:extLst>
              </p:cNvPr>
              <p:cNvSpPr txBox="1"/>
              <p:nvPr/>
            </p:nvSpPr>
            <p:spPr>
              <a:xfrm>
                <a:off x="6748398" y="4872582"/>
                <a:ext cx="4974695" cy="8125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en-US" sz="2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600" b="0" i="1" baseline="-2500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  <m:r>
                        <a:rPr lang="en-US" sz="2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sz="2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  <m:r>
                            <a:rPr lang="en-US" sz="2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sz="2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{(</m:t>
                              </m:r>
                              <m:sSub>
                                <m:sSubPr>
                                  <m:ctrlPr>
                                    <a:rPr lang="en-US" sz="2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)−</m:t>
                              </m:r>
                              <m:r>
                                <a:rPr lang="en-US" sz="2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}∗</m:t>
                          </m:r>
                          <m:sSub>
                            <m:sSubPr>
                              <m:ctrlPr>
                                <a:rPr lang="en-US" sz="2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ru-RU" sz="2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A651717-93DA-4EB5-8448-CDBC64449C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8398" y="4872582"/>
                <a:ext cx="4974695" cy="812530"/>
              </a:xfrm>
              <a:prstGeom prst="rect">
                <a:avLst/>
              </a:prstGeom>
              <a:blipFill>
                <a:blip r:embed="rId7"/>
                <a:stretch>
                  <a:fillRect b="-223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5D1384E3-5434-4A1D-8CDF-A49FE8A343AA}"/>
                  </a:ext>
                </a:extLst>
              </p:cNvPr>
              <p:cNvSpPr/>
              <p:nvPr/>
            </p:nvSpPr>
            <p:spPr>
              <a:xfrm>
                <a:off x="268294" y="2239807"/>
                <a:ext cx="226023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accPr>
                        <m:e>
                          <m:r>
                            <a:rPr lang="en-US" sz="2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𝒚</m:t>
                          </m:r>
                        </m:e>
                      </m:acc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0</m:t>
                          </m:r>
                        </m:sub>
                      </m:sSub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sz="28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𝒙</m:t>
                      </m:r>
                    </m:oMath>
                  </m:oMathPara>
                </a14:m>
                <a:endParaRPr lang="ru-RU" sz="2800" b="1" dirty="0"/>
              </a:p>
            </p:txBody>
          </p:sp>
        </mc:Choice>
        <mc:Fallback xmlns="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5D1384E3-5434-4A1D-8CDF-A49FE8A343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294" y="2239807"/>
                <a:ext cx="2260234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B1043CD3-2048-4367-9E7D-D94ABBB186C1}"/>
                  </a:ext>
                </a:extLst>
              </p:cNvPr>
              <p:cNvSpPr/>
              <p:nvPr/>
            </p:nvSpPr>
            <p:spPr>
              <a:xfrm>
                <a:off x="217253" y="4901811"/>
                <a:ext cx="2520280" cy="101861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𝐸</m:t>
                          </m:r>
                        </m:num>
                        <m:den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𝐸</m:t>
                          </m:r>
                        </m:num>
                        <m:den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</m:acc>
                        </m:den>
                      </m:f>
                      <m:f>
                        <m:fPr>
                          <m:ctrlP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</m:acc>
                        </m:num>
                        <m:den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B1043CD3-2048-4367-9E7D-D94ABBB186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53" y="4901811"/>
                <a:ext cx="2520280" cy="101861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3CA584CF-C6FA-45D1-B828-20E6B5868F63}"/>
                  </a:ext>
                </a:extLst>
              </p:cNvPr>
              <p:cNvSpPr/>
              <p:nvPr/>
            </p:nvSpPr>
            <p:spPr>
              <a:xfrm>
                <a:off x="2770087" y="5794051"/>
                <a:ext cx="1586973" cy="9839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</m:num>
                        <m:den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ru-RU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800" b="0" dirty="0">
                  <a:solidFill>
                    <a:schemeClr val="bg1"/>
                  </a:solidFill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3CA584CF-C6FA-45D1-B828-20E6B5868F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0087" y="5794051"/>
                <a:ext cx="1586973" cy="98398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B326581B-B716-4A9A-83DA-3AC8DBB0F1CE}"/>
                  </a:ext>
                </a:extLst>
              </p:cNvPr>
              <p:cNvSpPr/>
              <p:nvPr/>
            </p:nvSpPr>
            <p:spPr>
              <a:xfrm>
                <a:off x="157836" y="5862206"/>
                <a:ext cx="2541529" cy="9852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𝐸</m:t>
                          </m:r>
                        </m:num>
                        <m:den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2</m:t>
                      </m:r>
                      <m:r>
                        <m:rPr>
                          <m:nor/>
                        </m:rPr>
                        <a:rPr lang="en-US" sz="2800" dirty="0">
                          <a:solidFill>
                            <a:schemeClr val="bg1"/>
                          </a:solidFill>
                        </a:rPr>
                        <m:t>(</m:t>
                      </m:r>
                      <m:acc>
                        <m:accPr>
                          <m:chr m:val="̂"/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  <m:r>
                        <m:rPr>
                          <m:nor/>
                        </m:rPr>
                        <a:rPr lang="en-US" sz="28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−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𝑦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2800" dirty="0">
                          <a:solidFill>
                            <a:schemeClr val="bg1"/>
                          </a:solidFill>
                        </a:rPr>
                        <m:t>)</m:t>
                      </m:r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B326581B-B716-4A9A-83DA-3AC8DBB0F1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836" y="5862206"/>
                <a:ext cx="2541529" cy="98520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DF89766C-6400-487F-A3F4-A9209EA14A5E}"/>
                  </a:ext>
                </a:extLst>
              </p:cNvPr>
              <p:cNvSpPr/>
              <p:nvPr/>
            </p:nvSpPr>
            <p:spPr>
              <a:xfrm>
                <a:off x="2104007" y="4893706"/>
                <a:ext cx="4424139" cy="9741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ru-RU" sz="280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sz="2800" b="0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sup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𝑥</m:t>
                          </m:r>
                          <m:r>
                            <a:rPr lang="en-US" sz="2800" i="1" baseline="-250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{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}</m:t>
                          </m:r>
                        </m:e>
                      </m:nary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DF89766C-6400-487F-A3F4-A9209EA14A5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4007" y="4893706"/>
                <a:ext cx="4424139" cy="97417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4949530F-7368-472D-A13B-85B7BB4348AA}"/>
                  </a:ext>
                </a:extLst>
              </p:cNvPr>
              <p:cNvSpPr/>
              <p:nvPr/>
            </p:nvSpPr>
            <p:spPr>
              <a:xfrm>
                <a:off x="61948" y="2981160"/>
                <a:ext cx="2520280" cy="102130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𝐸</m:t>
                          </m:r>
                        </m:num>
                        <m:den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𝐸</m:t>
                          </m:r>
                        </m:num>
                        <m:den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</m:acc>
                        </m:den>
                      </m:f>
                      <m:f>
                        <m:fPr>
                          <m:ctrlP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</m:acc>
                        </m:num>
                        <m:den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4949530F-7368-472D-A13B-85B7BB4348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48" y="2981160"/>
                <a:ext cx="2520280" cy="102130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Прямоугольник 23">
                <a:extLst>
                  <a:ext uri="{FF2B5EF4-FFF2-40B4-BE49-F238E27FC236}">
                    <a16:creationId xmlns:a16="http://schemas.microsoft.com/office/drawing/2014/main" id="{8B86C860-CB53-41F6-9274-FE98BE7EA25C}"/>
                  </a:ext>
                </a:extLst>
              </p:cNvPr>
              <p:cNvSpPr/>
              <p:nvPr/>
            </p:nvSpPr>
            <p:spPr>
              <a:xfrm>
                <a:off x="2637835" y="3880506"/>
                <a:ext cx="1491627" cy="1022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</m:num>
                        <m:den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=1</m:t>
                      </m:r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24" name="Прямоугольник 23">
                <a:extLst>
                  <a:ext uri="{FF2B5EF4-FFF2-40B4-BE49-F238E27FC236}">
                    <a16:creationId xmlns:a16="http://schemas.microsoft.com/office/drawing/2014/main" id="{8B86C860-CB53-41F6-9274-FE98BE7EA2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7835" y="3880506"/>
                <a:ext cx="1491627" cy="1022331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Прямоугольник 26">
                <a:extLst>
                  <a:ext uri="{FF2B5EF4-FFF2-40B4-BE49-F238E27FC236}">
                    <a16:creationId xmlns:a16="http://schemas.microsoft.com/office/drawing/2014/main" id="{7D8EE80F-6E80-478B-96DF-A8837CA431AC}"/>
                  </a:ext>
                </a:extLst>
              </p:cNvPr>
              <p:cNvSpPr/>
              <p:nvPr/>
            </p:nvSpPr>
            <p:spPr>
              <a:xfrm>
                <a:off x="158614" y="3887376"/>
                <a:ext cx="2474203" cy="9852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𝐸</m:t>
                          </m:r>
                        </m:num>
                        <m:den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=2</m:t>
                      </m:r>
                      <m:r>
                        <m:rPr>
                          <m:nor/>
                        </m:rPr>
                        <a:rPr lang="en-US" sz="2800" dirty="0">
                          <a:solidFill>
                            <a:schemeClr val="bg1"/>
                          </a:solidFill>
                        </a:rPr>
                        <m:t>(</m:t>
                      </m:r>
                      <m:acc>
                        <m:accPr>
                          <m:chr m:val="̂"/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  <m:r>
                        <m:rPr>
                          <m:nor/>
                        </m:rPr>
                        <a:rPr lang="en-US" sz="28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−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𝑦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2800" dirty="0">
                          <a:solidFill>
                            <a:schemeClr val="bg1"/>
                          </a:solidFill>
                        </a:rPr>
                        <m:t>)</m:t>
                      </m:r>
                      <m:r>
                        <m:rPr>
                          <m:nor/>
                        </m:rPr>
                        <a:rPr lang="en-US" sz="2800" b="0" i="0" dirty="0" smtClean="0">
                          <a:solidFill>
                            <a:schemeClr val="bg1"/>
                          </a:solidFill>
                        </a:rPr>
                        <m:t> </m:t>
                      </m:r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27" name="Прямоугольник 26">
                <a:extLst>
                  <a:ext uri="{FF2B5EF4-FFF2-40B4-BE49-F238E27FC236}">
                    <a16:creationId xmlns:a16="http://schemas.microsoft.com/office/drawing/2014/main" id="{7D8EE80F-6E80-478B-96DF-A8837CA431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614" y="3887376"/>
                <a:ext cx="2474203" cy="985206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Прямоугольник 27">
                <a:extLst>
                  <a:ext uri="{FF2B5EF4-FFF2-40B4-BE49-F238E27FC236}">
                    <a16:creationId xmlns:a16="http://schemas.microsoft.com/office/drawing/2014/main" id="{E367340A-B2F7-48B4-B55B-288AF302D708}"/>
                  </a:ext>
                </a:extLst>
              </p:cNvPr>
              <p:cNvSpPr/>
              <p:nvPr/>
            </p:nvSpPr>
            <p:spPr>
              <a:xfrm>
                <a:off x="1896506" y="2973502"/>
                <a:ext cx="4424139" cy="9741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ru-RU" sz="280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sz="2800" b="0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{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−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}</m:t>
                          </m:r>
                        </m:e>
                      </m:nary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28" name="Прямоугольник 27">
                <a:extLst>
                  <a:ext uri="{FF2B5EF4-FFF2-40B4-BE49-F238E27FC236}">
                    <a16:creationId xmlns:a16="http://schemas.microsoft.com/office/drawing/2014/main" id="{E367340A-B2F7-48B4-B55B-288AF302D7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6506" y="2973502"/>
                <a:ext cx="4424139" cy="97417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23511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13" grpId="0"/>
      <p:bldP spid="15" grpId="0"/>
      <p:bldP spid="16" grpId="0"/>
      <p:bldP spid="17" grpId="0"/>
      <p:bldP spid="18" grpId="0"/>
      <p:bldP spid="19" grpId="0"/>
      <p:bldP spid="20" grpId="0"/>
      <p:bldP spid="22" grpId="0"/>
      <p:bldP spid="23" grpId="0"/>
      <p:bldP spid="24" grpId="0"/>
      <p:bldP spid="27" grpId="0"/>
      <p:bldP spid="2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Линейная регрессия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13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Регрессия. Антон Долганов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6" name="Заголовок 1">
            <a:extLst>
              <a:ext uri="{FF2B5EF4-FFF2-40B4-BE49-F238E27FC236}">
                <a16:creationId xmlns:a16="http://schemas.microsoft.com/office/drawing/2014/main" id="{D2624FEE-71F0-4AFC-B01B-68C4ACE3B66E}"/>
              </a:ext>
            </a:extLst>
          </p:cNvPr>
          <p:cNvSpPr txBox="1">
            <a:spLocks/>
          </p:cNvSpPr>
          <p:nvPr/>
        </p:nvSpPr>
        <p:spPr>
          <a:xfrm>
            <a:off x="276382" y="1418048"/>
            <a:ext cx="11784632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Метод наименьших квадратов: Матричное Представление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4DBC6AE-99F5-4586-8AB6-478FBA7B09D4}"/>
                  </a:ext>
                </a:extLst>
              </p:cNvPr>
              <p:cNvSpPr txBox="1"/>
              <p:nvPr/>
            </p:nvSpPr>
            <p:spPr>
              <a:xfrm>
                <a:off x="217778" y="2079161"/>
                <a:ext cx="5391476" cy="8748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ru-RU" sz="2800" i="1" baseline="-250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den>
                      </m:f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b>
                        <m:sup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{(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)−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}</m:t>
                          </m:r>
                        </m:e>
                      </m:nary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0</m:t>
                      </m:r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4DBC6AE-99F5-4586-8AB6-478FBA7B09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778" y="2079161"/>
                <a:ext cx="5391476" cy="874855"/>
              </a:xfrm>
              <a:prstGeom prst="rect">
                <a:avLst/>
              </a:prstGeom>
              <a:blipFill>
                <a:blip r:embed="rId4"/>
                <a:stretch>
                  <a:fillRect b="-277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A651717-93DA-4EB5-8448-CDBC64449C5A}"/>
                  </a:ext>
                </a:extLst>
              </p:cNvPr>
              <p:cNvSpPr txBox="1"/>
              <p:nvPr/>
            </p:nvSpPr>
            <p:spPr>
              <a:xfrm>
                <a:off x="6152" y="2996952"/>
                <a:ext cx="6050053" cy="8897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b>
                        <m:sup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{(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)−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}∗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0</m:t>
                      </m:r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A651717-93DA-4EB5-8448-CDBC64449C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2" y="2996952"/>
                <a:ext cx="6050053" cy="8897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9BE095DA-B9E0-4CF0-A7EA-F041A67D8F15}"/>
                  </a:ext>
                </a:extLst>
              </p:cNvPr>
              <p:cNvSpPr/>
              <p:nvPr/>
            </p:nvSpPr>
            <p:spPr>
              <a:xfrm>
                <a:off x="6024032" y="2136088"/>
                <a:ext cx="5779980" cy="8482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subSup"/>
                          <m:ctrlPr>
                            <a:rPr lang="en-US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sup>
                        <m:e>
                          <m:r>
                            <a:rPr lang="ru-RU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  <m:r>
                            <a:rPr lang="ru-RU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∗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ru-RU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</m:t>
                          </m:r>
                        </m:e>
                      </m:nary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ru-RU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0</m:t>
                          </m:r>
                        </m:sub>
                      </m:sSub>
                      <m:nary>
                        <m:naryPr>
                          <m:chr m:val="∑"/>
                          <m:limLoc m:val="subSup"/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sup>
                        <m:e>
                          <m:r>
                            <a:rPr lang="ru-RU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  <m:r>
                            <a:rPr lang="ru-RU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  <m:r>
                        <a:rPr lang="ru-RU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b>
                      </m:sSub>
                      <m:nary>
                        <m:naryPr>
                          <m:chr m:val="∑"/>
                          <m:limLoc m:val="subSup"/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ru-RU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1</m:t>
                              </m:r>
                              <m:r>
                                <a:rPr lang="ru-RU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∗</m:t>
                              </m:r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ru-RU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9BE095DA-B9E0-4CF0-A7EA-F041A67D8F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4032" y="2136088"/>
                <a:ext cx="5779980" cy="84824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Прямоугольник 23">
                <a:extLst>
                  <a:ext uri="{FF2B5EF4-FFF2-40B4-BE49-F238E27FC236}">
                    <a16:creationId xmlns:a16="http://schemas.microsoft.com/office/drawing/2014/main" id="{14692B0E-0C3C-427F-AF59-156EB5371D3A}"/>
                  </a:ext>
                </a:extLst>
              </p:cNvPr>
              <p:cNvSpPr/>
              <p:nvPr/>
            </p:nvSpPr>
            <p:spPr>
              <a:xfrm>
                <a:off x="6055896" y="3076990"/>
                <a:ext cx="5914055" cy="8482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subSup"/>
                          <m:ctrlPr>
                            <a:rPr lang="en-US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ru-RU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∗</m:t>
                              </m:r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ru-RU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</m:t>
                          </m:r>
                        </m:e>
                      </m:nary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ru-RU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0</m:t>
                          </m:r>
                        </m:sub>
                      </m:sSub>
                      <m:nary>
                        <m:naryPr>
                          <m:chr m:val="∑"/>
                          <m:limLoc m:val="subSup"/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ru-RU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b>
                      </m:sSub>
                      <m:nary>
                        <m:naryPr>
                          <m:chr m:val="∑"/>
                          <m:limLoc m:val="subSup"/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ru-RU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∗</m:t>
                              </m:r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24" name="Прямоугольник 23">
                <a:extLst>
                  <a:ext uri="{FF2B5EF4-FFF2-40B4-BE49-F238E27FC236}">
                    <a16:creationId xmlns:a16="http://schemas.microsoft.com/office/drawing/2014/main" id="{14692B0E-0C3C-427F-AF59-156EB5371D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5896" y="3076990"/>
                <a:ext cx="5914055" cy="84824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Прямоугольник 26">
                <a:extLst>
                  <a:ext uri="{FF2B5EF4-FFF2-40B4-BE49-F238E27FC236}">
                    <a16:creationId xmlns:a16="http://schemas.microsoft.com/office/drawing/2014/main" id="{6BC97DE5-8DB4-44B3-9092-9609F0087CE2}"/>
                  </a:ext>
                </a:extLst>
              </p:cNvPr>
              <p:cNvSpPr/>
              <p:nvPr/>
            </p:nvSpPr>
            <p:spPr>
              <a:xfrm>
                <a:off x="407368" y="3861048"/>
                <a:ext cx="2983381" cy="139679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32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ru-RU" sz="3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32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ru-RU" sz="320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32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3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ru-RU" sz="3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ru-RU" sz="32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32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3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sz="32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27" name="Прямоугольник 26">
                <a:extLst>
                  <a:ext uri="{FF2B5EF4-FFF2-40B4-BE49-F238E27FC236}">
                    <a16:creationId xmlns:a16="http://schemas.microsoft.com/office/drawing/2014/main" id="{6BC97DE5-8DB4-44B3-9092-9609F0087C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368" y="3861048"/>
                <a:ext cx="2983381" cy="139679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Прямоугольник 27">
                <a:extLst>
                  <a:ext uri="{FF2B5EF4-FFF2-40B4-BE49-F238E27FC236}">
                    <a16:creationId xmlns:a16="http://schemas.microsoft.com/office/drawing/2014/main" id="{2EEEE74D-E3BF-4364-92A9-934D448F4E13}"/>
                  </a:ext>
                </a:extLst>
              </p:cNvPr>
              <p:cNvSpPr/>
              <p:nvPr/>
            </p:nvSpPr>
            <p:spPr>
              <a:xfrm>
                <a:off x="3647728" y="3789040"/>
                <a:ext cx="3475310" cy="139602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32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ru-RU" sz="3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3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ru-RU" sz="3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3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32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ru-RU" sz="320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sz="3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3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ru-RU" sz="3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ru-RU" sz="320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3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sz="32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28" name="Прямоугольник 27">
                <a:extLst>
                  <a:ext uri="{FF2B5EF4-FFF2-40B4-BE49-F238E27FC236}">
                    <a16:creationId xmlns:a16="http://schemas.microsoft.com/office/drawing/2014/main" id="{2EEEE74D-E3BF-4364-92A9-934D448F4E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7728" y="3789040"/>
                <a:ext cx="3475310" cy="139602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Прямоугольник 28">
                <a:extLst>
                  <a:ext uri="{FF2B5EF4-FFF2-40B4-BE49-F238E27FC236}">
                    <a16:creationId xmlns:a16="http://schemas.microsoft.com/office/drawing/2014/main" id="{20EB4F75-E0B0-4F29-9138-4D3556319610}"/>
                  </a:ext>
                </a:extLst>
              </p:cNvPr>
              <p:cNvSpPr/>
              <p:nvPr/>
            </p:nvSpPr>
            <p:spPr>
              <a:xfrm>
                <a:off x="7896200" y="4077072"/>
                <a:ext cx="3126240" cy="10270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p>
                          <m:r>
                            <a:rPr lang="en-US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 smtClean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32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ru-RU" sz="3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32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ru-RU" sz="32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32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32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sz="32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29" name="Прямоугольник 28">
                <a:extLst>
                  <a:ext uri="{FF2B5EF4-FFF2-40B4-BE49-F238E27FC236}">
                    <a16:creationId xmlns:a16="http://schemas.microsoft.com/office/drawing/2014/main" id="{20EB4F75-E0B0-4F29-9138-4D35563196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6200" y="4077072"/>
                <a:ext cx="3126240" cy="102701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3A97903-10A0-4A58-9FAA-83982A27DD88}"/>
                  </a:ext>
                </a:extLst>
              </p:cNvPr>
              <p:cNvSpPr txBox="1"/>
              <p:nvPr/>
            </p:nvSpPr>
            <p:spPr>
              <a:xfrm>
                <a:off x="335360" y="5445224"/>
                <a:ext cx="5329088" cy="12740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4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X</m:t>
                      </m:r>
                      <m:r>
                        <a:rPr lang="en-US" sz="4400" b="0" i="1" baseline="300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𝑇</m:t>
                      </m:r>
                      <m:r>
                        <a:rPr lang="en-US" sz="4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𝒚</m:t>
                      </m:r>
                      <m:r>
                        <a:rPr lang="en-US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d>
                        <m:dPr>
                          <m:ctrlPr>
                            <a:rPr lang="en-US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dPr>
                        <m:e>
                          <m:r>
                            <a:rPr lang="en-US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𝑋</m:t>
                          </m:r>
                          <m:r>
                            <a:rPr lang="en-US" sz="4400" b="0" i="1" baseline="3000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𝑇</m:t>
                          </m:r>
                          <m:r>
                            <a:rPr lang="en-US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𝑋</m:t>
                          </m:r>
                        </m:e>
                      </m:d>
                      <m:sSup>
                        <m:sSupPr>
                          <m:ctrlPr>
                            <a:rPr lang="en-US" sz="4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p>
                          <m:r>
                            <a:rPr lang="en-US" sz="4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</m:oMath>
                  </m:oMathPara>
                </a14:m>
                <a:endParaRPr lang="en-US" sz="4400" b="1" i="1" dirty="0" smtClean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32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p>
                      </m:sSup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32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32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p>
                      </m:sSup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32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32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sz="3200" b="1" dirty="0"/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3A97903-10A0-4A58-9FAA-83982A27DD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360" y="5445224"/>
                <a:ext cx="5329088" cy="127400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D370CF1-2649-4F32-83D6-2FDB6E85B86F}"/>
                  </a:ext>
                </a:extLst>
              </p:cNvPr>
              <p:cNvSpPr txBox="1"/>
              <p:nvPr/>
            </p:nvSpPr>
            <p:spPr>
              <a:xfrm>
                <a:off x="6528048" y="5589240"/>
                <a:ext cx="4946034" cy="8442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4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p>
                          <m:r>
                            <a:rPr lang="en-US" sz="4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sz="48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sSup>
                        <m:sSupPr>
                          <m:ctrlP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4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4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𝑋</m:t>
                              </m:r>
                              <m:r>
                                <a:rPr lang="en-US" sz="4800" i="1" baseline="300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𝑇</m:t>
                              </m:r>
                              <m:r>
                                <a:rPr lang="en-US" sz="4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𝑋</m:t>
                              </m:r>
                            </m:e>
                          </m:d>
                        </m:e>
                        <m:sup>
                          <m: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−</m:t>
                          </m:r>
                          <m: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 sz="4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X</m:t>
                      </m:r>
                      <m:r>
                        <a:rPr lang="en-US" sz="4800" b="0" i="1" baseline="300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𝑇</m:t>
                      </m:r>
                      <m:r>
                        <a:rPr lang="en-US" sz="4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𝒚</m:t>
                      </m:r>
                    </m:oMath>
                  </m:oMathPara>
                </a14:m>
                <a:endParaRPr sz="3600" b="1" dirty="0"/>
              </a:p>
            </p:txBody>
          </p:sp>
        </mc:Choice>
        <mc:Fallback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D370CF1-2649-4F32-83D6-2FDB6E85B8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8048" y="5589240"/>
                <a:ext cx="4946034" cy="84420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76075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16" grpId="0"/>
      <p:bldP spid="17" grpId="0"/>
      <p:bldP spid="22" grpId="0"/>
      <p:bldP spid="24" grpId="0"/>
      <p:bldP spid="27" grpId="0"/>
      <p:bldP spid="28" grpId="0"/>
      <p:bldP spid="29" grpId="0"/>
      <p:bldP spid="30" grpId="0"/>
      <p:bldP spid="3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Линейная регрессия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14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Регрессия. Антон Долганов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6" name="Заголовок 1">
            <a:extLst>
              <a:ext uri="{FF2B5EF4-FFF2-40B4-BE49-F238E27FC236}">
                <a16:creationId xmlns:a16="http://schemas.microsoft.com/office/drawing/2014/main" id="{D2624FEE-71F0-4AFC-B01B-68C4ACE3B66E}"/>
              </a:ext>
            </a:extLst>
          </p:cNvPr>
          <p:cNvSpPr txBox="1">
            <a:spLocks/>
          </p:cNvSpPr>
          <p:nvPr/>
        </p:nvSpPr>
        <p:spPr>
          <a:xfrm>
            <a:off x="276382" y="1418048"/>
            <a:ext cx="11784632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Метод наименьших квадратов: Матричное Представление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D370CF1-2649-4F32-83D6-2FDB6E85B86F}"/>
                  </a:ext>
                </a:extLst>
              </p:cNvPr>
              <p:cNvSpPr txBox="1"/>
              <p:nvPr/>
            </p:nvSpPr>
            <p:spPr>
              <a:xfrm>
                <a:off x="2351584" y="2276872"/>
                <a:ext cx="4946034" cy="8442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ar-AE" sz="4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ar-AE" sz="4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p>
                          <m:r>
                            <a:rPr lang="ar-AE" sz="4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ar-AE" sz="48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sSup>
                        <m:sSupPr>
                          <m:ctrlPr>
                            <a:rPr lang="ar-AE" sz="4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ar-AE" sz="4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dPr>
                            <m:e>
                              <m:r>
                                <a:rPr lang="ar-AE" sz="4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𝑋</m:t>
                              </m:r>
                              <m:r>
                                <a:rPr lang="ar-AE" sz="4800" i="1" baseline="300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𝑇</m:t>
                              </m:r>
                              <m:r>
                                <a:rPr lang="ar-AE" sz="4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𝑋</m:t>
                              </m:r>
                            </m:e>
                          </m:d>
                        </m:e>
                        <m:sup>
                          <m:r>
                            <a:rPr lang="ar-AE" sz="4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−</m:t>
                          </m:r>
                          <m:r>
                            <a:rPr lang="ar-AE" sz="4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 sz="4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X</m:t>
                      </m:r>
                      <m:r>
                        <a:rPr lang="en-US" sz="4800" i="1" baseline="300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𝑇</m:t>
                      </m:r>
                      <m:r>
                        <a:rPr lang="en-US" sz="48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𝒚</m:t>
                      </m:r>
                    </m:oMath>
                  </m:oMathPara>
                </a14:m>
                <a:endParaRPr lang="en-US" sz="3600" b="1" dirty="0"/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D370CF1-2649-4F32-83D6-2FDB6E85B8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1584" y="2276872"/>
                <a:ext cx="4946034" cy="84420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Прямоугольник 18"/>
          <p:cNvSpPr/>
          <p:nvPr/>
        </p:nvSpPr>
        <p:spPr>
          <a:xfrm>
            <a:off x="5087888" y="3140968"/>
            <a:ext cx="448315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C586C0"/>
                </a:solidFill>
                <a:latin typeface="Courier New" panose="02070309020205020404" pitchFamily="49" charset="0"/>
              </a:rPr>
              <a:t>import</a:t>
            </a:r>
            <a:r>
              <a:rPr lang="en-US" sz="28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800" dirty="0" err="1">
                <a:solidFill>
                  <a:srgbClr val="D4D4D4"/>
                </a:solidFill>
                <a:latin typeface="Courier New" panose="02070309020205020404" pitchFamily="49" charset="0"/>
              </a:rPr>
              <a:t>numpy</a:t>
            </a:r>
            <a:r>
              <a:rPr lang="en-US" sz="28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800" dirty="0">
                <a:solidFill>
                  <a:srgbClr val="C586C0"/>
                </a:solidFill>
                <a:latin typeface="Courier New" panose="02070309020205020404" pitchFamily="49" charset="0"/>
              </a:rPr>
              <a:t>as</a:t>
            </a:r>
            <a:r>
              <a:rPr lang="en-US" sz="2800" dirty="0">
                <a:solidFill>
                  <a:srgbClr val="D4D4D4"/>
                </a:solidFill>
                <a:latin typeface="Courier New" panose="02070309020205020404" pitchFamily="49" charset="0"/>
              </a:rPr>
              <a:t> np</a:t>
            </a:r>
            <a:endParaRPr lang="en-US" sz="28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20" name="Прямоугольник 19"/>
          <p:cNvSpPr/>
          <p:nvPr/>
        </p:nvSpPr>
        <p:spPr>
          <a:xfrm>
            <a:off x="4295800" y="3789040"/>
            <a:ext cx="667206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X = np.array</a:t>
            </a:r>
            <a:r>
              <a:rPr lang="es-E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([[</a:t>
            </a:r>
            <a:r>
              <a:rPr lang="es-ES" sz="2000" dirty="0">
                <a:solidFill>
                  <a:srgbClr val="B5CEA8"/>
                </a:solidFill>
                <a:latin typeface="Courier New" panose="02070309020205020404" pitchFamily="49" charset="0"/>
              </a:rPr>
              <a:t>1</a:t>
            </a:r>
            <a:r>
              <a:rPr lang="es-E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s-ES" sz="2000" dirty="0">
                <a:solidFill>
                  <a:srgbClr val="B5CEA8"/>
                </a:solidFill>
                <a:latin typeface="Courier New" panose="02070309020205020404" pitchFamily="49" charset="0"/>
              </a:rPr>
              <a:t>0</a:t>
            </a:r>
            <a:r>
              <a:rPr lang="es-E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],[</a:t>
            </a:r>
            <a:r>
              <a:rPr lang="es-ES" sz="2000" dirty="0">
                <a:solidFill>
                  <a:srgbClr val="B5CEA8"/>
                </a:solidFill>
                <a:latin typeface="Courier New" panose="02070309020205020404" pitchFamily="49" charset="0"/>
              </a:rPr>
              <a:t>1</a:t>
            </a:r>
            <a:r>
              <a:rPr lang="es-E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s-ES" sz="2000" dirty="0">
                <a:solidFill>
                  <a:srgbClr val="B5CEA8"/>
                </a:solidFill>
                <a:latin typeface="Courier New" panose="02070309020205020404" pitchFamily="49" charset="0"/>
              </a:rPr>
              <a:t>1</a:t>
            </a:r>
            <a:r>
              <a:rPr lang="es-E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],[</a:t>
            </a:r>
            <a:r>
              <a:rPr lang="es-ES" sz="2000" dirty="0">
                <a:solidFill>
                  <a:srgbClr val="B5CEA8"/>
                </a:solidFill>
                <a:latin typeface="Courier New" panose="02070309020205020404" pitchFamily="49" charset="0"/>
              </a:rPr>
              <a:t>1</a:t>
            </a:r>
            <a:r>
              <a:rPr lang="es-E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s-ES" sz="2000" dirty="0">
                <a:solidFill>
                  <a:srgbClr val="B5CEA8"/>
                </a:solidFill>
                <a:latin typeface="Courier New" panose="02070309020205020404" pitchFamily="49" charset="0"/>
              </a:rPr>
              <a:t>2</a:t>
            </a:r>
            <a:r>
              <a:rPr lang="es-E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],[</a:t>
            </a:r>
            <a:r>
              <a:rPr lang="es-ES" sz="2000" dirty="0">
                <a:solidFill>
                  <a:srgbClr val="B5CEA8"/>
                </a:solidFill>
                <a:latin typeface="Courier New" panose="02070309020205020404" pitchFamily="49" charset="0"/>
              </a:rPr>
              <a:t>1</a:t>
            </a:r>
            <a:r>
              <a:rPr lang="es-E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s-ES" sz="2000" dirty="0">
                <a:solidFill>
                  <a:srgbClr val="B5CEA8"/>
                </a:solidFill>
                <a:latin typeface="Courier New" panose="02070309020205020404" pitchFamily="49" charset="0"/>
              </a:rPr>
              <a:t>5</a:t>
            </a:r>
            <a:r>
              <a:rPr lang="es-E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]])</a:t>
            </a:r>
            <a:endParaRPr lang="es-ES" sz="2000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es-E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Y = np.array</a:t>
            </a:r>
            <a:r>
              <a:rPr lang="es-E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([</a:t>
            </a:r>
            <a:r>
              <a:rPr lang="es-ES" sz="2000" dirty="0">
                <a:solidFill>
                  <a:srgbClr val="B5CEA8"/>
                </a:solidFill>
                <a:latin typeface="Courier New" panose="02070309020205020404" pitchFamily="49" charset="0"/>
              </a:rPr>
              <a:t>-5</a:t>
            </a:r>
            <a:r>
              <a:rPr lang="es-E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s-ES" sz="2000" dirty="0">
                <a:solidFill>
                  <a:srgbClr val="B5CEA8"/>
                </a:solidFill>
                <a:latin typeface="Courier New" panose="02070309020205020404" pitchFamily="49" charset="0"/>
              </a:rPr>
              <a:t>-3</a:t>
            </a:r>
            <a:r>
              <a:rPr lang="es-E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s-ES" sz="2000" dirty="0">
                <a:solidFill>
                  <a:srgbClr val="B5CEA8"/>
                </a:solidFill>
                <a:latin typeface="Courier New" panose="02070309020205020404" pitchFamily="49" charset="0"/>
              </a:rPr>
              <a:t>-1</a:t>
            </a:r>
            <a:r>
              <a:rPr lang="es-E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s-ES" sz="2000" dirty="0">
                <a:solidFill>
                  <a:srgbClr val="B5CEA8"/>
                </a:solidFill>
                <a:latin typeface="Courier New" panose="02070309020205020404" pitchFamily="49" charset="0"/>
              </a:rPr>
              <a:t>5</a:t>
            </a:r>
            <a:r>
              <a:rPr lang="es-E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])</a:t>
            </a:r>
            <a:endParaRPr lang="es-ES" sz="20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23" name="Прямоугольник 22"/>
          <p:cNvSpPr/>
          <p:nvPr/>
        </p:nvSpPr>
        <p:spPr>
          <a:xfrm>
            <a:off x="3935760" y="4509120"/>
            <a:ext cx="78962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np.dot</a:t>
            </a:r>
            <a:r>
              <a:rPr lang="en-U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np.dot</a:t>
            </a:r>
            <a:r>
              <a:rPr lang="en-U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sz="2000" dirty="0" err="1">
                <a:solidFill>
                  <a:srgbClr val="D4D4D4"/>
                </a:solidFill>
                <a:latin typeface="Courier New" panose="02070309020205020404" pitchFamily="49" charset="0"/>
              </a:rPr>
              <a:t>np.linalg.inv</a:t>
            </a:r>
            <a:r>
              <a:rPr lang="en-U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np.dot</a:t>
            </a:r>
            <a:r>
              <a:rPr lang="en-U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X.T</a:t>
            </a:r>
            <a:r>
              <a:rPr lang="en-U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X</a:t>
            </a:r>
            <a:r>
              <a:rPr lang="en-U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)),</a:t>
            </a:r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X.T</a:t>
            </a:r>
            <a:r>
              <a:rPr lang="en-U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),</a:t>
            </a:r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Y</a:t>
            </a:r>
            <a:r>
              <a:rPr lang="en-U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en-US" sz="20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Прямоугольник 24">
                <a:extLst>
                  <a:ext uri="{FF2B5EF4-FFF2-40B4-BE49-F238E27FC236}">
                    <a16:creationId xmlns:a16="http://schemas.microsoft.com/office/drawing/2014/main" id="{BB6280AB-2BC6-4521-BFD5-0FE8E22DA034}"/>
                  </a:ext>
                </a:extLst>
              </p:cNvPr>
              <p:cNvSpPr/>
              <p:nvPr/>
            </p:nvSpPr>
            <p:spPr>
              <a:xfrm>
                <a:off x="304128" y="3109543"/>
                <a:ext cx="1686424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32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25" name="Прямоугольник 24">
                <a:extLst>
                  <a:ext uri="{FF2B5EF4-FFF2-40B4-BE49-F238E27FC236}">
                    <a16:creationId xmlns:a16="http://schemas.microsoft.com/office/drawing/2014/main" id="{BB6280AB-2BC6-4521-BFD5-0FE8E22DA0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128" y="3109543"/>
                <a:ext cx="1686424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Прямоугольник 31">
                <a:extLst>
                  <a:ext uri="{FF2B5EF4-FFF2-40B4-BE49-F238E27FC236}">
                    <a16:creationId xmlns:a16="http://schemas.microsoft.com/office/drawing/2014/main" id="{3BF24955-686E-41CE-BCF0-1727861CE1D8}"/>
                  </a:ext>
                </a:extLst>
              </p:cNvPr>
              <p:cNvSpPr/>
              <p:nvPr/>
            </p:nvSpPr>
            <p:spPr>
              <a:xfrm>
                <a:off x="2711624" y="3140968"/>
                <a:ext cx="1694438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32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32" name="Прямоугольник 31">
                <a:extLst>
                  <a:ext uri="{FF2B5EF4-FFF2-40B4-BE49-F238E27FC236}">
                    <a16:creationId xmlns:a16="http://schemas.microsoft.com/office/drawing/2014/main" id="{3BF24955-686E-41CE-BCF0-1727861CE1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1624" y="3140968"/>
                <a:ext cx="1694438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3" name="Рисунок 3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9416" y="3789040"/>
            <a:ext cx="504056" cy="1797849"/>
          </a:xfrm>
          <a:prstGeom prst="rect">
            <a:avLst/>
          </a:prstGeom>
        </p:spPr>
      </p:pic>
      <p:pic>
        <p:nvPicPr>
          <p:cNvPr id="34" name="Рисунок 3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43672" y="3789040"/>
            <a:ext cx="504056" cy="1797849"/>
          </a:xfrm>
          <a:prstGeom prst="rect">
            <a:avLst/>
          </a:prstGeom>
        </p:spPr>
      </p:pic>
      <p:sp>
        <p:nvSpPr>
          <p:cNvPr id="35" name="Прямоугольник 34"/>
          <p:cNvSpPr/>
          <p:nvPr/>
        </p:nvSpPr>
        <p:spPr>
          <a:xfrm>
            <a:off x="4727848" y="4941168"/>
            <a:ext cx="23903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D5D5D5"/>
                </a:solidFill>
                <a:latin typeface="Courier New" panose="02070309020205020404" pitchFamily="49" charset="0"/>
              </a:rPr>
              <a:t>array([-5., 2.])</a:t>
            </a:r>
            <a:endParaRPr lang="ru-RU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6" name="Прямоугольник 35"/>
              <p:cNvSpPr/>
              <p:nvPr/>
            </p:nvSpPr>
            <p:spPr>
              <a:xfrm>
                <a:off x="2711624" y="5733256"/>
                <a:ext cx="127387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2</m:t>
                      </m:r>
                    </m:oMath>
                  </m:oMathPara>
                </a14:m>
                <a:endParaRPr lang="ru-RU" sz="2800" dirty="0"/>
              </a:p>
            </p:txBody>
          </p:sp>
        </mc:Choice>
        <mc:Fallback>
          <p:sp>
            <p:nvSpPr>
              <p:cNvPr id="36" name="Прямоугольник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1624" y="5733256"/>
                <a:ext cx="1273875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7" name="Прямоугольник 36"/>
              <p:cNvSpPr/>
              <p:nvPr/>
            </p:nvSpPr>
            <p:spPr>
              <a:xfrm>
                <a:off x="335360" y="5733256"/>
                <a:ext cx="154984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0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=−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5</m:t>
                      </m:r>
                    </m:oMath>
                  </m:oMathPara>
                </a14:m>
                <a:endParaRPr lang="ru-RU" sz="2800" dirty="0"/>
              </a:p>
            </p:txBody>
          </p:sp>
        </mc:Choice>
        <mc:Fallback>
          <p:sp>
            <p:nvSpPr>
              <p:cNvPr id="37" name="Прямоугольник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360" y="5733256"/>
                <a:ext cx="1549848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03607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18" grpId="0"/>
      <p:bldP spid="19" grpId="0"/>
      <p:bldP spid="20" grpId="0"/>
      <p:bldP spid="23" grpId="0"/>
      <p:bldP spid="25" grpId="0"/>
      <p:bldP spid="32" grpId="0"/>
      <p:bldP spid="35" grpId="0"/>
      <p:bldP spid="36" grpId="0"/>
      <p:bldP spid="3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Линейная регрессия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15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Регрессия. Антон Долганов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6" name="Заголовок 1">
            <a:extLst>
              <a:ext uri="{FF2B5EF4-FFF2-40B4-BE49-F238E27FC236}">
                <a16:creationId xmlns:a16="http://schemas.microsoft.com/office/drawing/2014/main" id="{D2624FEE-71F0-4AFC-B01B-68C4ACE3B66E}"/>
              </a:ext>
            </a:extLst>
          </p:cNvPr>
          <p:cNvSpPr txBox="1">
            <a:spLocks/>
          </p:cNvSpPr>
          <p:nvPr/>
        </p:nvSpPr>
        <p:spPr>
          <a:xfrm>
            <a:off x="371364" y="1344281"/>
            <a:ext cx="11017224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Метод наименьших квадратов: Обобщение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Прямоугольник 26">
                <a:extLst>
                  <a:ext uri="{FF2B5EF4-FFF2-40B4-BE49-F238E27FC236}">
                    <a16:creationId xmlns:a16="http://schemas.microsoft.com/office/drawing/2014/main" id="{6BC97DE5-8DB4-44B3-9092-9609F0087CE2}"/>
                  </a:ext>
                </a:extLst>
              </p:cNvPr>
              <p:cNvSpPr/>
              <p:nvPr/>
            </p:nvSpPr>
            <p:spPr>
              <a:xfrm>
                <a:off x="9912424" y="1916832"/>
                <a:ext cx="2186752" cy="107061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l-GR" sz="24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2400" dirty="0">
                              <a:solidFill>
                                <a:schemeClr val="bg1"/>
                              </a:solidFill>
                              <a:latin typeface="32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ru-RU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2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ru-RU" sz="240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ru-RU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ru-RU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sz="24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27" name="Прямоугольник 26">
                <a:extLst>
                  <a:ext uri="{FF2B5EF4-FFF2-40B4-BE49-F238E27FC236}">
                    <a16:creationId xmlns:a16="http://schemas.microsoft.com/office/drawing/2014/main" id="{6BC97DE5-8DB4-44B3-9092-9609F0087C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12424" y="1916832"/>
                <a:ext cx="2186752" cy="107061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Прямоугольник 27">
                <a:extLst>
                  <a:ext uri="{FF2B5EF4-FFF2-40B4-BE49-F238E27FC236}">
                    <a16:creationId xmlns:a16="http://schemas.microsoft.com/office/drawing/2014/main" id="{2EEEE74D-E3BF-4364-92A9-934D448F4E13}"/>
                  </a:ext>
                </a:extLst>
              </p:cNvPr>
              <p:cNvSpPr/>
              <p:nvPr/>
            </p:nvSpPr>
            <p:spPr>
              <a:xfrm>
                <a:off x="7608168" y="1988840"/>
                <a:ext cx="2554097" cy="107003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l-GR" sz="24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2400" dirty="0">
                              <a:solidFill>
                                <a:schemeClr val="bg1"/>
                              </a:solidFill>
                              <a:latin typeface="32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ru-RU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ru-RU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2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ru-RU" sz="240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ru-RU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ru-RU" sz="240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sz="24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28" name="Прямоугольник 27">
                <a:extLst>
                  <a:ext uri="{FF2B5EF4-FFF2-40B4-BE49-F238E27FC236}">
                    <a16:creationId xmlns:a16="http://schemas.microsoft.com/office/drawing/2014/main" id="{2EEEE74D-E3BF-4364-92A9-934D448F4E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8168" y="1988840"/>
                <a:ext cx="2554097" cy="107003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Прямоугольник 28">
                <a:extLst>
                  <a:ext uri="{FF2B5EF4-FFF2-40B4-BE49-F238E27FC236}">
                    <a16:creationId xmlns:a16="http://schemas.microsoft.com/office/drawing/2014/main" id="{20EB4F75-E0B0-4F29-9138-4D3556319610}"/>
                  </a:ext>
                </a:extLst>
              </p:cNvPr>
              <p:cNvSpPr/>
              <p:nvPr/>
            </p:nvSpPr>
            <p:spPr>
              <a:xfrm>
                <a:off x="5303912" y="2060848"/>
                <a:ext cx="2313389" cy="7933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p>
                          <m:r>
                            <a:rPr lang="en-US" sz="2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sSup>
                        <m:sSup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l-GR" sz="24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2400" dirty="0">
                              <a:solidFill>
                                <a:schemeClr val="bg1"/>
                              </a:solidFill>
                              <a:latin typeface="32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ru-RU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2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ru-RU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sz="24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29" name="Прямоугольник 28">
                <a:extLst>
                  <a:ext uri="{FF2B5EF4-FFF2-40B4-BE49-F238E27FC236}">
                    <a16:creationId xmlns:a16="http://schemas.microsoft.com/office/drawing/2014/main" id="{20EB4F75-E0B0-4F29-9138-4D35563196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3912" y="2060848"/>
                <a:ext cx="2313389" cy="79335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D370CF1-2649-4F32-83D6-2FDB6E85B86F}"/>
                  </a:ext>
                </a:extLst>
              </p:cNvPr>
              <p:cNvSpPr txBox="1"/>
              <p:nvPr/>
            </p:nvSpPr>
            <p:spPr>
              <a:xfrm>
                <a:off x="518602" y="1892055"/>
                <a:ext cx="4946034" cy="8442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ar-AE" sz="4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ar-AE" sz="4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p>
                          <m:r>
                            <a:rPr lang="ar-AE" sz="4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ar-AE" sz="48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sSup>
                        <m:sSupPr>
                          <m:ctrlPr>
                            <a:rPr lang="ar-AE" sz="4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ar-AE" sz="4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dPr>
                            <m:e>
                              <m:r>
                                <a:rPr lang="ar-AE" sz="4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𝑋</m:t>
                              </m:r>
                              <m:r>
                                <a:rPr lang="ar-AE" sz="4800" i="1" baseline="300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𝑇</m:t>
                              </m:r>
                              <m:r>
                                <a:rPr lang="ar-AE" sz="4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𝑋</m:t>
                              </m:r>
                            </m:e>
                          </m:d>
                        </m:e>
                        <m:sup>
                          <m:r>
                            <a:rPr lang="ar-AE" sz="4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−</m:t>
                          </m:r>
                          <m:r>
                            <a:rPr lang="ar-AE" sz="4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 sz="4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X</m:t>
                      </m:r>
                      <m:r>
                        <a:rPr lang="en-US" sz="4800" i="1" baseline="300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𝑇</m:t>
                      </m:r>
                      <m:r>
                        <a:rPr lang="en-US" sz="48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𝒚</m:t>
                      </m:r>
                    </m:oMath>
                  </m:oMathPara>
                </a14:m>
                <a:endParaRPr lang="en-US" sz="3600" b="1" dirty="0"/>
              </a:p>
            </p:txBody>
          </p:sp>
        </mc:Choice>
        <mc:Fallback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D370CF1-2649-4F32-83D6-2FDB6E85B8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602" y="1892055"/>
                <a:ext cx="4946034" cy="84420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F435C099-9B23-472A-A919-35B5F48C7845}"/>
                  </a:ext>
                </a:extLst>
              </p:cNvPr>
              <p:cNvSpPr/>
              <p:nvPr/>
            </p:nvSpPr>
            <p:spPr>
              <a:xfrm>
                <a:off x="5447928" y="3178554"/>
                <a:ext cx="4074002" cy="110466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l-GR" sz="24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2400" dirty="0">
                              <a:solidFill>
                                <a:schemeClr val="bg1"/>
                              </a:solidFill>
                              <a:latin typeface="32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ru-RU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ru-RU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ru-RU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ru-RU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ru-RU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  <m:r>
                            <a:rPr lang="ru-RU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…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ru-RU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ru-RU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ru-RU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ru-RU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sz="240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ru-RU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ru-RU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sz="24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F435C099-9B23-472A-A919-35B5F48C784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7928" y="3178554"/>
                <a:ext cx="4074002" cy="110466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BD609E6E-43EC-45A9-B8D5-3FDE0D33594C}"/>
                  </a:ext>
                </a:extLst>
              </p:cNvPr>
              <p:cNvSpPr/>
              <p:nvPr/>
            </p:nvSpPr>
            <p:spPr>
              <a:xfrm>
                <a:off x="9380012" y="2924944"/>
                <a:ext cx="2811988" cy="17297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p>
                          <m:r>
                            <a:rPr lang="en-US" sz="2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sSup>
                        <m:sSup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l-GR" sz="24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2400" dirty="0">
                              <a:solidFill>
                                <a:schemeClr val="bg1"/>
                              </a:solidFill>
                              <a:latin typeface="32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2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  <m: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ru-RU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sz="2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ru-RU" sz="24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Verdana" panose="020B0604030504040204" pitchFamily="3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Verdana" panose="020B0604030504040204" pitchFamily="34" charset="0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Verdana" panose="020B0604030504040204" pitchFamily="34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ru-RU" sz="240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24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…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4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Verdana" panose="020B0604030504040204" pitchFamily="34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Verdana" panose="020B0604030504040204" pitchFamily="34" charset="0"/>
                                                </a:rPr>
                                                <m:t>𝑏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Verdana" panose="020B0604030504040204" pitchFamily="34" charset="0"/>
                                                </a:rPr>
                                                <m:t>𝑡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</m:m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Verdana" panose="020B0604030504040204" pitchFamily="3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Verdana" panose="020B0604030504040204" pitchFamily="34" charset="0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Verdana" panose="020B0604030504040204" pitchFamily="34" charset="0"/>
                                          </a:rPr>
                                          <m:t>𝑧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eqArr>
                        </m:e>
                      </m:d>
                    </m:oMath>
                  </m:oMathPara>
                </a14:m>
                <a:endParaRPr lang="ru-RU" sz="24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BD609E6E-43EC-45A9-B8D5-3FDE0D3359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0012" y="2924944"/>
                <a:ext cx="2811988" cy="172976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95CA6D08-0E2E-4F01-BB01-97B1F637C720}"/>
              </a:ext>
            </a:extLst>
          </p:cNvPr>
          <p:cNvSpPr txBox="1"/>
          <p:nvPr/>
        </p:nvSpPr>
        <p:spPr>
          <a:xfrm>
            <a:off x="446946" y="2844225"/>
            <a:ext cx="48163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3200" b="1" dirty="0">
                <a:solidFill>
                  <a:schemeClr val="bg1"/>
                </a:solidFill>
              </a:rPr>
              <a:t>Более одной переменной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D221162-28D3-4FC0-85FC-8D1C2295F55C}"/>
                  </a:ext>
                </a:extLst>
              </p:cNvPr>
              <p:cNvSpPr txBox="1"/>
              <p:nvPr/>
            </p:nvSpPr>
            <p:spPr>
              <a:xfrm>
                <a:off x="399496" y="3517174"/>
                <a:ext cx="466563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acc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𝑦</m:t>
                          </m:r>
                        </m:e>
                      </m:acc>
                      <m:r>
                        <a:rPr 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0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𝑥</m:t>
                          </m:r>
                        </m:sub>
                      </m:sSub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𝑥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+…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𝑡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𝑡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𝑧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𝑧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; </m:t>
                      </m:r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D221162-28D3-4FC0-85FC-8D1C2295F5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496" y="3517174"/>
                <a:ext cx="4665636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81435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31" grpId="0"/>
      <p:bldP spid="18" grpId="0"/>
      <p:bldP spid="19" grpId="0"/>
      <p:bldP spid="20" grpId="0"/>
      <p:bldP spid="2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Линейная регрессия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16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Регрессия. Антон Долганов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D370CF1-2649-4F32-83D6-2FDB6E85B86F}"/>
                  </a:ext>
                </a:extLst>
              </p:cNvPr>
              <p:cNvSpPr txBox="1"/>
              <p:nvPr/>
            </p:nvSpPr>
            <p:spPr>
              <a:xfrm>
                <a:off x="518602" y="1892055"/>
                <a:ext cx="4946034" cy="8442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ar-AE" sz="4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ar-AE" sz="4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p>
                          <m:r>
                            <a:rPr lang="ar-AE" sz="4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ar-AE" sz="48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sSup>
                        <m:sSupPr>
                          <m:ctrlPr>
                            <a:rPr lang="ar-AE" sz="4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ar-AE" sz="4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dPr>
                            <m:e>
                              <m:r>
                                <a:rPr lang="ar-AE" sz="4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𝑋</m:t>
                              </m:r>
                              <m:r>
                                <a:rPr lang="ar-AE" sz="4800" i="1" baseline="300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𝑇</m:t>
                              </m:r>
                              <m:r>
                                <a:rPr lang="ar-AE" sz="4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𝑋</m:t>
                              </m:r>
                            </m:e>
                          </m:d>
                        </m:e>
                        <m:sup>
                          <m:r>
                            <a:rPr lang="ar-AE" sz="4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−</m:t>
                          </m:r>
                          <m:r>
                            <a:rPr lang="ar-AE" sz="4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 sz="4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X</m:t>
                      </m:r>
                      <m:r>
                        <a:rPr lang="en-US" sz="4800" i="1" baseline="300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𝑇</m:t>
                      </m:r>
                      <m:r>
                        <a:rPr lang="en-US" sz="48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𝒚</m:t>
                      </m:r>
                    </m:oMath>
                  </m:oMathPara>
                </a14:m>
                <a:endParaRPr lang="en-US" sz="3600" b="1" dirty="0"/>
              </a:p>
            </p:txBody>
          </p:sp>
        </mc:Choice>
        <mc:Fallback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D370CF1-2649-4F32-83D6-2FDB6E85B8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602" y="1892055"/>
                <a:ext cx="4946034" cy="84420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95CA6D08-0E2E-4F01-BB01-97B1F637C720}"/>
              </a:ext>
            </a:extLst>
          </p:cNvPr>
          <p:cNvSpPr txBox="1"/>
          <p:nvPr/>
        </p:nvSpPr>
        <p:spPr>
          <a:xfrm>
            <a:off x="86077" y="2844225"/>
            <a:ext cx="48163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3200" b="1" dirty="0">
                <a:solidFill>
                  <a:schemeClr val="bg1"/>
                </a:solidFill>
              </a:rPr>
              <a:t>Более одной переменной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BBF5816-C3C5-47E8-AE5B-637015DA0110}"/>
              </a:ext>
            </a:extLst>
          </p:cNvPr>
          <p:cNvSpPr txBox="1"/>
          <p:nvPr/>
        </p:nvSpPr>
        <p:spPr>
          <a:xfrm>
            <a:off x="69793" y="3414264"/>
            <a:ext cx="51910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3200" b="1" dirty="0">
                <a:solidFill>
                  <a:schemeClr val="bg1"/>
                </a:solidFill>
              </a:rPr>
              <a:t>Полиномиальная регрессия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2D9CFDC2-D7E9-4BB4-BAD9-D88E6BF9F4B1}"/>
                  </a:ext>
                </a:extLst>
              </p:cNvPr>
              <p:cNvSpPr/>
              <p:nvPr/>
            </p:nvSpPr>
            <p:spPr>
              <a:xfrm>
                <a:off x="-3768" y="4509120"/>
                <a:ext cx="4439816" cy="126618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l-GR" sz="24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2400" dirty="0">
                              <a:solidFill>
                                <a:schemeClr val="bg1"/>
                              </a:solidFill>
                              <a:latin typeface="32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2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ru-RU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2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ru-RU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ru-RU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ru-RU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ru-RU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2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Sup>
                                  <m:sSubSupPr>
                                    <m:ctrlPr>
                                      <a:rPr lang="ru-RU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r>
                                  <a:rPr lang="ru-RU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ru-RU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  <m:sup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mr>
                          </m:m>
                          <m:r>
                            <a:rPr lang="ru-RU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…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2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ru-RU" sz="240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r>
                                  <a:rPr lang="ru-RU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ru-RU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  <m:sup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sz="24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2D9CFDC2-D7E9-4BB4-BAD9-D88E6BF9F4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768" y="4509120"/>
                <a:ext cx="4439816" cy="126618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Прямоугольник 23">
                <a:extLst>
                  <a:ext uri="{FF2B5EF4-FFF2-40B4-BE49-F238E27FC236}">
                    <a16:creationId xmlns:a16="http://schemas.microsoft.com/office/drawing/2014/main" id="{B57191AB-4FED-4EC9-9097-2D452553603D}"/>
                  </a:ext>
                </a:extLst>
              </p:cNvPr>
              <p:cNvSpPr/>
              <p:nvPr/>
            </p:nvSpPr>
            <p:spPr>
              <a:xfrm>
                <a:off x="2855640" y="5085184"/>
                <a:ext cx="2756909" cy="184505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p>
                          <m:r>
                            <a:rPr lang="en-US" sz="2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sSup>
                        <m:sSup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l-GR" sz="24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2400" dirty="0">
                              <a:solidFill>
                                <a:schemeClr val="bg1"/>
                              </a:solidFill>
                              <a:latin typeface="32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  <m: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  <m:r>
                            <a:rPr lang="en-US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ru-RU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2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ru-RU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</a:rPr>
                                            <m:t>𝑏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</a:rPr>
                                            <m:t>𝑏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ru-RU" sz="240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</a:rPr>
                                            <m:t>𝑏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r>
                                        <a:rPr lang="en-US" sz="240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…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𝑚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sz="24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24" name="Прямоугольник 23">
                <a:extLst>
                  <a:ext uri="{FF2B5EF4-FFF2-40B4-BE49-F238E27FC236}">
                    <a16:creationId xmlns:a16="http://schemas.microsoft.com/office/drawing/2014/main" id="{B57191AB-4FED-4EC9-9097-2D45255360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5640" y="5085184"/>
                <a:ext cx="2756909" cy="184505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FA91C24-26B2-4CD1-AAA1-0A95C627F110}"/>
                  </a:ext>
                </a:extLst>
              </p:cNvPr>
              <p:cNvSpPr txBox="1"/>
              <p:nvPr/>
            </p:nvSpPr>
            <p:spPr>
              <a:xfrm>
                <a:off x="119336" y="4077072"/>
                <a:ext cx="578812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acc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𝑦</m:t>
                          </m:r>
                        </m:e>
                      </m:acc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0</m:t>
                          </m:r>
                        </m:sub>
                      </m:sSub>
                      <m:r>
                        <a:rPr lang="en-US" sz="28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𝒙</m:t>
                      </m:r>
                      <m:r>
                        <a:rPr lang="en-US" sz="2800" b="1" i="1" baseline="300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𝟎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𝒙</m:t>
                      </m:r>
                      <m:r>
                        <a:rPr lang="en-US" sz="2800" b="1" i="1" baseline="300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𝟏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2</m:t>
                          </m:r>
                        </m:sub>
                      </m:sSub>
                      <m:r>
                        <a:rPr lang="en-US" sz="28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𝒙</m:t>
                      </m:r>
                      <m:r>
                        <a:rPr lang="en-US" sz="2800" b="1" i="1" baseline="300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𝟐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+…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𝑚</m:t>
                          </m:r>
                        </m:sub>
                      </m:sSub>
                      <m:r>
                        <a:rPr lang="en-US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𝒙</m:t>
                      </m:r>
                      <m:r>
                        <a:rPr lang="en-US" sz="2800" b="1" i="1" baseline="300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𝒎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; </m:t>
                      </m:r>
                    </m:oMath>
                  </m:oMathPara>
                </a14:m>
                <a:endParaRPr dirty="0"/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FA91C24-26B2-4CD1-AAA1-0A95C627F1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336" y="4077072"/>
                <a:ext cx="5788123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24" name="Picture 4">
            <a:extLst>
              <a:ext uri="{FF2B5EF4-FFF2-40B4-BE49-F238E27FC236}">
                <a16:creationId xmlns:a16="http://schemas.microsoft.com/office/drawing/2014/main" id="{0C013041-5CED-4E87-9D17-79C2CD69D3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5960" y="1988840"/>
            <a:ext cx="6203993" cy="3708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Заголовок 1">
            <a:extLst>
              <a:ext uri="{FF2B5EF4-FFF2-40B4-BE49-F238E27FC236}">
                <a16:creationId xmlns:a16="http://schemas.microsoft.com/office/drawing/2014/main" id="{854FFB7C-8677-4108-B66E-FC20F26C7F94}"/>
              </a:ext>
            </a:extLst>
          </p:cNvPr>
          <p:cNvSpPr txBox="1">
            <a:spLocks/>
          </p:cNvSpPr>
          <p:nvPr/>
        </p:nvSpPr>
        <p:spPr>
          <a:xfrm>
            <a:off x="371364" y="1344281"/>
            <a:ext cx="11017224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Метод наименьших квадратов: Обобщение</a:t>
            </a:r>
          </a:p>
        </p:txBody>
      </p:sp>
    </p:spTree>
    <p:extLst>
      <p:ext uri="{BB962C8B-B14F-4D97-AF65-F5344CB8AC3E}">
        <p14:creationId xmlns:p14="http://schemas.microsoft.com/office/powerpoint/2010/main" val="375176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17" grpId="0"/>
      <p:bldP spid="22" grpId="0"/>
      <p:bldP spid="24" grpId="0"/>
      <p:bldP spid="2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Линейная регрессия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17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Регрессия. Антон Долганов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D370CF1-2649-4F32-83D6-2FDB6E85B86F}"/>
                  </a:ext>
                </a:extLst>
              </p:cNvPr>
              <p:cNvSpPr txBox="1"/>
              <p:nvPr/>
            </p:nvSpPr>
            <p:spPr>
              <a:xfrm>
                <a:off x="518602" y="1892055"/>
                <a:ext cx="4946034" cy="8442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ar-AE" sz="4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ar-AE" sz="4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p>
                          <m:r>
                            <a:rPr lang="ar-AE" sz="4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ar-AE" sz="48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sSup>
                        <m:sSupPr>
                          <m:ctrlPr>
                            <a:rPr lang="ar-AE" sz="4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ar-AE" sz="4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dPr>
                            <m:e>
                              <m:r>
                                <a:rPr lang="ar-AE" sz="4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𝑋</m:t>
                              </m:r>
                              <m:r>
                                <a:rPr lang="ar-AE" sz="4800" i="1" baseline="300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𝑇</m:t>
                              </m:r>
                              <m:r>
                                <a:rPr lang="ar-AE" sz="4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𝑋</m:t>
                              </m:r>
                            </m:e>
                          </m:d>
                        </m:e>
                        <m:sup>
                          <m:r>
                            <a:rPr lang="ar-AE" sz="4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−</m:t>
                          </m:r>
                          <m:r>
                            <a:rPr lang="ar-AE" sz="4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 sz="4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X</m:t>
                      </m:r>
                      <m:r>
                        <a:rPr lang="en-US" sz="4800" i="1" baseline="300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𝑇</m:t>
                      </m:r>
                      <m:r>
                        <a:rPr lang="en-US" sz="48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𝒚</m:t>
                      </m:r>
                    </m:oMath>
                  </m:oMathPara>
                </a14:m>
                <a:endParaRPr lang="en-US" sz="3600" b="1" dirty="0"/>
              </a:p>
            </p:txBody>
          </p:sp>
        </mc:Choice>
        <mc:Fallback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D370CF1-2649-4F32-83D6-2FDB6E85B8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602" y="1892055"/>
                <a:ext cx="4946034" cy="84420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95CA6D08-0E2E-4F01-BB01-97B1F637C720}"/>
              </a:ext>
            </a:extLst>
          </p:cNvPr>
          <p:cNvSpPr txBox="1"/>
          <p:nvPr/>
        </p:nvSpPr>
        <p:spPr>
          <a:xfrm>
            <a:off x="86077" y="2844225"/>
            <a:ext cx="48163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3200" b="1" dirty="0">
                <a:solidFill>
                  <a:schemeClr val="bg1"/>
                </a:solidFill>
              </a:rPr>
              <a:t>Более одной переменной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BBF5816-C3C5-47E8-AE5B-637015DA0110}"/>
              </a:ext>
            </a:extLst>
          </p:cNvPr>
          <p:cNvSpPr txBox="1"/>
          <p:nvPr/>
        </p:nvSpPr>
        <p:spPr>
          <a:xfrm>
            <a:off x="86077" y="3452681"/>
            <a:ext cx="51910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3200" b="1" dirty="0">
                <a:solidFill>
                  <a:schemeClr val="bg1"/>
                </a:solidFill>
              </a:rPr>
              <a:t>Полиномиальная регрессия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927C090-D91D-4768-8C11-30F1EFD3D926}"/>
              </a:ext>
            </a:extLst>
          </p:cNvPr>
          <p:cNvSpPr txBox="1"/>
          <p:nvPr/>
        </p:nvSpPr>
        <p:spPr>
          <a:xfrm>
            <a:off x="86077" y="4003713"/>
            <a:ext cx="42488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3200" b="1" dirty="0">
                <a:solidFill>
                  <a:schemeClr val="bg1"/>
                </a:solidFill>
              </a:rPr>
              <a:t>Нелинейная регрессия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FDA9C798-3BC4-48CC-8343-DC9A079E91C6}"/>
                  </a:ext>
                </a:extLst>
              </p:cNvPr>
              <p:cNvSpPr/>
              <p:nvPr/>
            </p:nvSpPr>
            <p:spPr>
              <a:xfrm>
                <a:off x="4727848" y="5517232"/>
                <a:ext cx="5040560" cy="114409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l-GR" sz="24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2400" dirty="0">
                              <a:solidFill>
                                <a:schemeClr val="bg1"/>
                              </a:solidFill>
                              <a:latin typeface="32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2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sup>
                      </m:sSup>
                      <m:r>
                        <a:rPr lang="en-US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ru-RU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ru-RU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  <m:r>
                                      <a:rPr lang="en-US" sz="2400" b="0" i="1" baseline="-2500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r>
                                  <a:rPr lang="ru-RU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r>
                                  <a:rPr lang="en-US" sz="2400" i="1" baseline="-2500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ru-RU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</m:m>
                          <m:r>
                            <a:rPr lang="ru-RU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…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r>
                                  <a:rPr lang="en-US" sz="2400" b="0" i="1" baseline="-2500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ru-RU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r>
                                  <a:rPr lang="ru-RU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r>
                                  <a:rPr lang="en-US" sz="2400" b="0" i="1" baseline="-2500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ru-RU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sz="24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FDA9C798-3BC4-48CC-8343-DC9A079E91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7848" y="5517232"/>
                <a:ext cx="5040560" cy="114409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C8A1457F-6C26-46A8-9D69-2758C23B3303}"/>
                  </a:ext>
                </a:extLst>
              </p:cNvPr>
              <p:cNvSpPr/>
              <p:nvPr/>
            </p:nvSpPr>
            <p:spPr>
              <a:xfrm>
                <a:off x="9336360" y="5517232"/>
                <a:ext cx="2347117" cy="126618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l-GR" sz="24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2400" dirty="0">
                              <a:solidFill>
                                <a:schemeClr val="bg1"/>
                              </a:solidFill>
                              <a:latin typeface="32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2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  <m:r>
                            <a:rPr lang="en-US" sz="2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sz="2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ru-RU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ru-RU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</a:rPr>
                                            <m:t>𝑏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ru-RU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…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𝑚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sz="24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C8A1457F-6C26-46A8-9D69-2758C23B33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6360" y="5517232"/>
                <a:ext cx="2347117" cy="126618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691DB48-B07B-4744-9C78-42CC92ED5CED}"/>
                  </a:ext>
                </a:extLst>
              </p:cNvPr>
              <p:cNvSpPr txBox="1"/>
              <p:nvPr/>
            </p:nvSpPr>
            <p:spPr>
              <a:xfrm>
                <a:off x="330098" y="4795787"/>
                <a:ext cx="447519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acc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𝑦</m:t>
                          </m:r>
                        </m:e>
                      </m:acc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𝑔</m:t>
                      </m:r>
                      <m:r>
                        <a:rPr lang="en-US" sz="2800" b="0" i="1" baseline="-250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1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(</m:t>
                      </m:r>
                      <m:r>
                        <a:rPr lang="en-US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𝒙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)+…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𝑚</m:t>
                          </m:r>
                        </m:sub>
                      </m:sSub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𝑔</m:t>
                      </m:r>
                      <m:r>
                        <a:rPr lang="en-US" sz="2800" b="0" i="1" baseline="-250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𝑚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(</m:t>
                      </m:r>
                      <m:r>
                        <a:rPr lang="en-US" sz="28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𝒙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); </m:t>
                      </m:r>
                    </m:oMath>
                  </m:oMathPara>
                </a14:m>
                <a:endParaRPr dirty="0"/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691DB48-B07B-4744-9C78-42CC92ED5C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098" y="4795787"/>
                <a:ext cx="4475199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BD5171AD-E4FC-4EE0-BEAB-CEF9B7214CC4}"/>
                  </a:ext>
                </a:extLst>
              </p:cNvPr>
              <p:cNvSpPr/>
              <p:nvPr/>
            </p:nvSpPr>
            <p:spPr>
              <a:xfrm>
                <a:off x="211529" y="5474971"/>
                <a:ext cx="5236755" cy="9541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𝑔</m:t>
                    </m:r>
                    <m:d>
                      <m:dPr>
                        <m:ctrlP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dPr>
                      <m:e>
                        <m:r>
                          <a:rPr lang="en-US" sz="28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US" sz="2800" dirty="0">
                    <a:solidFill>
                      <a:schemeClr val="bg1"/>
                    </a:solidFill>
                  </a:rPr>
                  <a:t> </a:t>
                </a:r>
                <a:r>
                  <a:rPr lang="ru-RU" sz="2800" dirty="0" smtClean="0">
                    <a:solidFill>
                      <a:schemeClr val="bg1"/>
                    </a:solidFill>
                  </a:rPr>
                  <a:t>может </a:t>
                </a:r>
                <a:r>
                  <a:rPr lang="ru-RU" sz="2800" dirty="0">
                    <a:solidFill>
                      <a:schemeClr val="bg1"/>
                    </a:solidFill>
                  </a:rPr>
                  <a:t>быть любая функция</a:t>
                </a:r>
                <a:endParaRPr lang="en-US" sz="2800" dirty="0">
                  <a:solidFill>
                    <a:schemeClr val="bg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𝑠𝑖𝑛</m:t>
                    </m:r>
                    <m:d>
                      <m:dPr>
                        <m:ctrlP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dPr>
                      <m:e>
                        <m:r>
                          <a:rPr lang="en-US" sz="28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𝒙</m:t>
                        </m:r>
                      </m:e>
                    </m:d>
                    <m:r>
                      <a:rPr lang="en-US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 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cos</m:t>
                    </m:r>
                    <m:d>
                      <m:dPr>
                        <m:ctrlP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dPr>
                      <m:e>
                        <m:r>
                          <a:rPr lang="en-US" sz="28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US" sz="2800" dirty="0">
                    <a:solidFill>
                      <a:schemeClr val="bg1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exp</m:t>
                    </m:r>
                    <m:d>
                      <m:dPr>
                        <m:ctrlP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dPr>
                      <m:e>
                        <m:r>
                          <a:rPr lang="en-US" sz="28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US" sz="2800" dirty="0">
                    <a:solidFill>
                      <a:schemeClr val="bg1"/>
                    </a:solidFill>
                  </a:rPr>
                  <a:t>, …</a:t>
                </a:r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BD5171AD-E4FC-4EE0-BEAB-CEF9B7214C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529" y="5474971"/>
                <a:ext cx="5236755" cy="954107"/>
              </a:xfrm>
              <a:prstGeom prst="rect">
                <a:avLst/>
              </a:prstGeom>
              <a:blipFill>
                <a:blip r:embed="rId8"/>
                <a:stretch>
                  <a:fillRect t="-5732" r="-1397" b="-1719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98" name="Picture 2">
            <a:extLst>
              <a:ext uri="{FF2B5EF4-FFF2-40B4-BE49-F238E27FC236}">
                <a16:creationId xmlns:a16="http://schemas.microsoft.com/office/drawing/2014/main" id="{C7EBD104-45FA-4424-ADD8-D7BCCF6BFE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3952" y="1916832"/>
            <a:ext cx="5979485" cy="3574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Заголовок 1">
            <a:extLst>
              <a:ext uri="{FF2B5EF4-FFF2-40B4-BE49-F238E27FC236}">
                <a16:creationId xmlns:a16="http://schemas.microsoft.com/office/drawing/2014/main" id="{3B489B55-F8FF-406A-84AB-D6E6DD409EBA}"/>
              </a:ext>
            </a:extLst>
          </p:cNvPr>
          <p:cNvSpPr txBox="1">
            <a:spLocks/>
          </p:cNvSpPr>
          <p:nvPr/>
        </p:nvSpPr>
        <p:spPr>
          <a:xfrm>
            <a:off x="371364" y="1344281"/>
            <a:ext cx="11017224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Метод наименьших квадратов: Обобщение</a:t>
            </a:r>
          </a:p>
        </p:txBody>
      </p:sp>
    </p:spTree>
    <p:extLst>
      <p:ext uri="{BB962C8B-B14F-4D97-AF65-F5344CB8AC3E}">
        <p14:creationId xmlns:p14="http://schemas.microsoft.com/office/powerpoint/2010/main" val="4078772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18" grpId="0"/>
      <p:bldP spid="19" grpId="0"/>
      <p:bldP spid="23" grpId="0"/>
      <p:bldP spid="30" grpId="0"/>
      <p:bldP spid="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Линейная регрессия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18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Регрессия. Антон Долганов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4D6BAEC-9E01-4A13-B272-22E617C65D94}"/>
                  </a:ext>
                </a:extLst>
              </p:cNvPr>
              <p:cNvSpPr txBox="1"/>
              <p:nvPr/>
            </p:nvSpPr>
            <p:spPr>
              <a:xfrm>
                <a:off x="3850132" y="1745168"/>
                <a:ext cx="3935949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𝒚</m:t>
                      </m:r>
                      <m:r>
                        <a:rPr lang="en-US" sz="48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4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X</m:t>
                      </m:r>
                      <m:sSup>
                        <m:sSupPr>
                          <m:ctrlP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pPr>
                        <m:e>
                          <m:r>
                            <a:rPr lang="en-US" sz="4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𝒃</m:t>
                          </m:r>
                        </m:e>
                        <m:sup>
                          <m: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𝑇</m:t>
                          </m:r>
                        </m:sup>
                      </m:sSup>
                      <m:r>
                        <a:rPr lang="en-US" sz="4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𝑜</m:t>
                          </m:r>
                        </m:sub>
                      </m:sSub>
                    </m:oMath>
                  </m:oMathPara>
                </a14:m>
                <a:endParaRPr sz="3600" dirty="0"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4D6BAEC-9E01-4A13-B272-22E617C65D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0132" y="1745168"/>
                <a:ext cx="3935949" cy="83099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405544E2-2D47-43B9-B30C-3B83A66917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53938" y="2970805"/>
            <a:ext cx="1439982" cy="3530283"/>
          </a:xfrm>
          <a:prstGeom prst="rect">
            <a:avLst/>
          </a:prstGeom>
        </p:spPr>
      </p:pic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91D5AC5D-95EF-4614-B03F-430714FBFC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00732" y="2976520"/>
            <a:ext cx="360477" cy="3496575"/>
          </a:xfrm>
          <a:prstGeom prst="rect">
            <a:avLst/>
          </a:prstGeom>
        </p:spPr>
      </p:pic>
      <p:sp>
        <p:nvSpPr>
          <p:cNvPr id="34" name="Прямоугольник 33">
            <a:extLst>
              <a:ext uri="{FF2B5EF4-FFF2-40B4-BE49-F238E27FC236}">
                <a16:creationId xmlns:a16="http://schemas.microsoft.com/office/drawing/2014/main" id="{61A1200E-C4A5-425B-80F0-B95396A95CCF}"/>
              </a:ext>
            </a:extLst>
          </p:cNvPr>
          <p:cNvSpPr/>
          <p:nvPr/>
        </p:nvSpPr>
        <p:spPr>
          <a:xfrm>
            <a:off x="3169920" y="2834640"/>
            <a:ext cx="441960" cy="3764280"/>
          </a:xfrm>
          <a:prstGeom prst="rect">
            <a:avLst/>
          </a:prstGeom>
          <a:solidFill>
            <a:srgbClr val="272827"/>
          </a:solidFill>
          <a:ln>
            <a:solidFill>
              <a:srgbClr val="2728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56ED4010-A308-4DD4-B953-35C2A64ECE0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40385" y="2936872"/>
            <a:ext cx="1464101" cy="370208"/>
          </a:xfrm>
          <a:prstGeom prst="rect">
            <a:avLst/>
          </a:prstGeom>
        </p:spPr>
      </p:pic>
      <p:pic>
        <p:nvPicPr>
          <p:cNvPr id="36" name="Рисунок 35">
            <a:extLst>
              <a:ext uri="{FF2B5EF4-FFF2-40B4-BE49-F238E27FC236}">
                <a16:creationId xmlns:a16="http://schemas.microsoft.com/office/drawing/2014/main" id="{C081D050-EFE1-49BF-B299-FDC0FAD8D8B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26069" y="2940323"/>
            <a:ext cx="409909" cy="1410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473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3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19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Регрессия. Антон Долганов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1B32F535-B85F-4D5B-86F3-504C379B17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46842" y="1422989"/>
            <a:ext cx="12419505" cy="1143000"/>
          </a:xfrm>
        </p:spPr>
        <p:txBody>
          <a:bodyPr>
            <a:no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Про </a:t>
            </a:r>
            <a:r>
              <a:rPr lang="ru-RU" sz="3200" b="1" dirty="0" err="1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Нейронки</a:t>
            </a:r>
            <a:r>
              <a:rPr lang="en-US" sz="3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 </a:t>
            </a:r>
            <a:r>
              <a:rPr lang="ru-RU" sz="3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/>
            </a:r>
            <a:br>
              <a:rPr lang="ru-RU" sz="3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</a:br>
            <a:r>
              <a:rPr lang="en-US" sz="3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(</a:t>
            </a:r>
            <a:r>
              <a:rPr lang="ru-RU" sz="3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которые тоже «немного» </a:t>
            </a:r>
            <a:br>
              <a:rPr lang="ru-RU" sz="3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</a:br>
            <a:r>
              <a:rPr lang="ru-RU" sz="3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Линейные Регрессии) </a:t>
            </a:r>
            <a:r>
              <a:rPr lang="ru-RU" sz="32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/>
            </a:r>
            <a:br>
              <a:rPr lang="ru-RU" sz="32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</a:br>
            <a:endParaRPr lang="ru-RU" sz="3200" dirty="0"/>
          </a:p>
        </p:txBody>
      </p:sp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75B68516-7F59-4D6C-A3DB-12C79902F3C7}"/>
              </a:ext>
            </a:extLst>
          </p:cNvPr>
          <p:cNvSpPr txBox="1">
            <a:spLocks/>
          </p:cNvSpPr>
          <p:nvPr/>
        </p:nvSpPr>
        <p:spPr>
          <a:xfrm>
            <a:off x="752475" y="873070"/>
            <a:ext cx="10439399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3200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139EE290-72E3-40EF-BC35-C7C7EA7A5F3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8736" t="7623" r="26966" b="21458"/>
          <a:stretch/>
        </p:blipFill>
        <p:spPr>
          <a:xfrm>
            <a:off x="884919" y="873070"/>
            <a:ext cx="5908476" cy="6217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053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42266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Данные и </a:t>
            </a:r>
            <a:r>
              <a:rPr lang="ru-RU" sz="2400" spc="-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ЛикБез</a:t>
            </a:r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 Антон Долганов</a:t>
            </a:r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5" name="Заголовок 1"/>
          <p:cNvSpPr txBox="1">
            <a:spLocks/>
          </p:cNvSpPr>
          <p:nvPr/>
        </p:nvSpPr>
        <p:spPr>
          <a:xfrm>
            <a:off x="1769838" y="981165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Ранее в Машинном Обучении</a:t>
            </a:r>
          </a:p>
        </p:txBody>
      </p:sp>
      <p:sp>
        <p:nvSpPr>
          <p:cNvPr id="9" name="Прямоугольник 8"/>
          <p:cNvSpPr/>
          <p:nvPr/>
        </p:nvSpPr>
        <p:spPr>
          <a:xfrm>
            <a:off x="551384" y="1628800"/>
            <a:ext cx="11305256" cy="52014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Данные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Табличные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Категориальные (номинальные, порядковые)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Числовые (дискретные, непрерывные)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Другие (изображение / видео, временной ряд, текст)</a:t>
            </a:r>
          </a:p>
          <a:p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Основы Линейной Алгебры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Объекты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(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Скаляры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Векторы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Матрицы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Тензоры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Операции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(</a:t>
            </a:r>
            <a:r>
              <a:rPr lang="ru-RU" sz="2000" dirty="0">
                <a:solidFill>
                  <a:schemeClr val="bg1"/>
                </a:solidFill>
                <a:latin typeface="IBM Plex Mono" panose="020B0509050203000203" pitchFamily="49" charset="-52"/>
                <a:ea typeface="Verdana" panose="020B0604030504040204" pitchFamily="34" charset="0"/>
                <a:cs typeface="Verdana" panose="020B0604030504040204" pitchFamily="34" charset="0"/>
              </a:rPr>
              <a:t>Сложение</a:t>
            </a:r>
            <a:r>
              <a:rPr lang="en-US" sz="2000" dirty="0">
                <a:solidFill>
                  <a:schemeClr val="bg1"/>
                </a:solidFill>
                <a:latin typeface="IBM Plex Mono" panose="020B0509050203000203" pitchFamily="49" charset="-52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2000" dirty="0">
                <a:solidFill>
                  <a:schemeClr val="bg1"/>
                </a:solidFill>
                <a:latin typeface="IBM Plex Mono" panose="020B0509050203000203" pitchFamily="49" charset="-52"/>
                <a:ea typeface="Verdana" panose="020B0604030504040204" pitchFamily="34" charset="0"/>
                <a:cs typeface="Verdana" panose="020B0604030504040204" pitchFamily="34" charset="0"/>
              </a:rPr>
              <a:t>Умножение</a:t>
            </a:r>
            <a:r>
              <a:rPr lang="en-US" sz="2000" dirty="0">
                <a:solidFill>
                  <a:schemeClr val="bg1"/>
                </a:solidFill>
                <a:latin typeface="IBM Plex Mono" panose="020B0509050203000203" pitchFamily="49" charset="-52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2000" u="sng" dirty="0">
                <a:solidFill>
                  <a:schemeClr val="bg1"/>
                </a:solidFill>
                <a:latin typeface="IBM Plex Mono" panose="020B0509050203000203" pitchFamily="49" charset="-52"/>
                <a:ea typeface="Verdana" panose="020B0604030504040204" pitchFamily="34" charset="0"/>
                <a:cs typeface="Verdana" panose="020B0604030504040204" pitchFamily="34" charset="0"/>
              </a:rPr>
              <a:t>Размерность данных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)</a:t>
            </a:r>
            <a:endParaRPr lang="ru-RU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Математический Анализ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Функции (Линейные Нелинейные)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Производные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(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неужели полезные)</a:t>
            </a:r>
          </a:p>
          <a:p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Начальные Шаги Работы с Данными</a:t>
            </a:r>
            <a:endParaRPr lang="en-US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Визуализация и не только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Числовые данные – нормализуем / стандартизуем / степенно преобразуем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Категориальные данные сводим к Циферкам / 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One-Hot Encoding</a:t>
            </a:r>
          </a:p>
        </p:txBody>
      </p:sp>
    </p:spTree>
    <p:extLst>
      <p:ext uri="{BB962C8B-B14F-4D97-AF65-F5344CB8AC3E}">
        <p14:creationId xmlns:p14="http://schemas.microsoft.com/office/powerpoint/2010/main" val="39178452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Линейная регрессия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20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Регрессия. Антон Долганов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6" name="Заголовок 1">
            <a:extLst>
              <a:ext uri="{FF2B5EF4-FFF2-40B4-BE49-F238E27FC236}">
                <a16:creationId xmlns:a16="http://schemas.microsoft.com/office/drawing/2014/main" id="{D2624FEE-71F0-4AFC-B01B-68C4ACE3B66E}"/>
              </a:ext>
            </a:extLst>
          </p:cNvPr>
          <p:cNvSpPr txBox="1">
            <a:spLocks/>
          </p:cNvSpPr>
          <p:nvPr/>
        </p:nvSpPr>
        <p:spPr>
          <a:xfrm>
            <a:off x="1739516" y="1498190"/>
            <a:ext cx="8712968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Метод наименьших квадратов: проблемы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D370CF1-2649-4F32-83D6-2FDB6E85B86F}"/>
                  </a:ext>
                </a:extLst>
              </p:cNvPr>
              <p:cNvSpPr txBox="1"/>
              <p:nvPr/>
            </p:nvSpPr>
            <p:spPr>
              <a:xfrm>
                <a:off x="3575720" y="2274418"/>
                <a:ext cx="4150047" cy="7188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ar-AE" sz="4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ar-AE" sz="4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p>
                          <m:r>
                            <a:rPr lang="ar-AE" sz="4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ar-AE" sz="40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sSup>
                        <m:sSupPr>
                          <m:ctrlPr>
                            <a:rPr lang="ar-AE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ar-AE" sz="4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dPr>
                            <m:e>
                              <m:r>
                                <a:rPr lang="ar-AE" sz="4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𝑋</m:t>
                              </m:r>
                              <m:r>
                                <a:rPr lang="ar-AE" sz="4000" i="1" baseline="300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𝑇</m:t>
                              </m:r>
                              <m:r>
                                <a:rPr lang="ar-AE" sz="4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𝑋</m:t>
                              </m:r>
                            </m:e>
                          </m:d>
                        </m:e>
                        <m:sup>
                          <m:r>
                            <a:rPr lang="ar-AE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−</m:t>
                          </m:r>
                          <m:r>
                            <a:rPr lang="ar-AE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 sz="4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X</m:t>
                      </m:r>
                      <m:r>
                        <a:rPr lang="en-US" sz="4000" i="1" baseline="300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𝑇</m:t>
                      </m:r>
                      <m:r>
                        <a:rPr lang="en-US" sz="40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𝒚</m:t>
                      </m:r>
                    </m:oMath>
                  </m:oMathPara>
                </a14:m>
                <a:endParaRPr lang="en-US" sz="2800" b="1" dirty="0"/>
              </a:p>
            </p:txBody>
          </p:sp>
        </mc:Choice>
        <mc:Fallback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D370CF1-2649-4F32-83D6-2FDB6E85B8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5720" y="2274418"/>
                <a:ext cx="4150047" cy="71885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DE0D15BB-018A-4C2C-9534-2ACF65A22BAC}"/>
                  </a:ext>
                </a:extLst>
              </p:cNvPr>
              <p:cNvSpPr/>
              <p:nvPr/>
            </p:nvSpPr>
            <p:spPr>
              <a:xfrm>
                <a:off x="735233" y="2991541"/>
                <a:ext cx="1922385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𝑋</m:t>
                              </m:r>
                              <m:r>
                                <a:rPr lang="en-US" sz="3600" i="1" baseline="300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𝑇</m:t>
                              </m:r>
                              <m:r>
                                <a:rPr lang="en-US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𝑋</m:t>
                              </m:r>
                            </m:e>
                          </m:d>
                        </m:e>
                        <m:sup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−</m:t>
                          </m:r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ru-RU" sz="3200" dirty="0">
                  <a:solidFill>
                    <a:schemeClr val="bg1"/>
                  </a:solidFill>
                  <a:latin typeface="+mj-lt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DE0D15BB-018A-4C2C-9534-2ACF65A22B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233" y="2991541"/>
                <a:ext cx="1922385" cy="6463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6449A657-F1CA-400A-BE74-D25D65C0281D}"/>
              </a:ext>
            </a:extLst>
          </p:cNvPr>
          <p:cNvSpPr/>
          <p:nvPr/>
        </p:nvSpPr>
        <p:spPr>
          <a:xfrm>
            <a:off x="854591" y="3676626"/>
            <a:ext cx="7658443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Не существует для произвольной матрицы</a:t>
            </a:r>
          </a:p>
          <a:p>
            <a:r>
              <a:rPr lang="en-US" sz="3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	(</a:t>
            </a:r>
            <a:r>
              <a:rPr lang="ru-RU" sz="3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хотя есть способы обхода</a:t>
            </a:r>
            <a:r>
              <a:rPr lang="en-US" sz="3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)  </a:t>
            </a:r>
            <a:endParaRPr lang="ru-RU" sz="3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97DDDABC-C003-4DE1-AFDC-15C501C77E51}"/>
              </a:ext>
            </a:extLst>
          </p:cNvPr>
          <p:cNvSpPr/>
          <p:nvPr/>
        </p:nvSpPr>
        <p:spPr>
          <a:xfrm>
            <a:off x="839287" y="4881136"/>
            <a:ext cx="9937233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Для больших n (большие наборы данных) может быть вычислительно неэффективным</a:t>
            </a:r>
          </a:p>
        </p:txBody>
      </p:sp>
    </p:spTree>
    <p:extLst>
      <p:ext uri="{BB962C8B-B14F-4D97-AF65-F5344CB8AC3E}">
        <p14:creationId xmlns:p14="http://schemas.microsoft.com/office/powerpoint/2010/main" val="1780249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4" grpId="0"/>
      <p:bldP spid="5" grpId="0"/>
      <p:bldP spid="2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42266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21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Регрессия. Антон Долганов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5" name="Заголовок 1"/>
          <p:cNvSpPr txBox="1">
            <a:spLocks/>
          </p:cNvSpPr>
          <p:nvPr/>
        </p:nvSpPr>
        <p:spPr>
          <a:xfrm>
            <a:off x="1769838" y="981165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Содержание</a:t>
            </a: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A764042A-EC52-463E-A7A7-164C646B1A2A}"/>
              </a:ext>
            </a:extLst>
          </p:cNvPr>
          <p:cNvSpPr/>
          <p:nvPr/>
        </p:nvSpPr>
        <p:spPr>
          <a:xfrm>
            <a:off x="911424" y="1916832"/>
            <a:ext cx="763284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Регрессия</a:t>
            </a:r>
            <a:endParaRPr lang="en-US" sz="32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A764042A-EC52-463E-A7A7-164C646B1A2A}"/>
              </a:ext>
            </a:extLst>
          </p:cNvPr>
          <p:cNvSpPr/>
          <p:nvPr/>
        </p:nvSpPr>
        <p:spPr>
          <a:xfrm>
            <a:off x="914130" y="2907684"/>
            <a:ext cx="763284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Метод Наименьших Квадратов</a:t>
            </a:r>
            <a:endParaRPr lang="en-US" sz="32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A764042A-EC52-463E-A7A7-164C646B1A2A}"/>
              </a:ext>
            </a:extLst>
          </p:cNvPr>
          <p:cNvSpPr/>
          <p:nvPr/>
        </p:nvSpPr>
        <p:spPr>
          <a:xfrm>
            <a:off x="986138" y="3843788"/>
            <a:ext cx="763284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Градиентный Спуск</a:t>
            </a:r>
            <a:endParaRPr lang="en-US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A764042A-EC52-463E-A7A7-164C646B1A2A}"/>
              </a:ext>
            </a:extLst>
          </p:cNvPr>
          <p:cNvSpPr/>
          <p:nvPr/>
        </p:nvSpPr>
        <p:spPr>
          <a:xfrm>
            <a:off x="986138" y="5643988"/>
            <a:ext cx="763284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Регуляризация</a:t>
            </a:r>
            <a:endParaRPr lang="en-US" sz="32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A764042A-EC52-463E-A7A7-164C646B1A2A}"/>
              </a:ext>
            </a:extLst>
          </p:cNvPr>
          <p:cNvSpPr/>
          <p:nvPr/>
        </p:nvSpPr>
        <p:spPr>
          <a:xfrm>
            <a:off x="986138" y="4779892"/>
            <a:ext cx="763284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Метрики Регрессии</a:t>
            </a:r>
            <a:endParaRPr lang="en-US" sz="32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8572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22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Регрессия. Антон Долганов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65" name="Рисунок 64">
            <a:extLst>
              <a:ext uri="{FF2B5EF4-FFF2-40B4-BE49-F238E27FC236}">
                <a16:creationId xmlns:a16="http://schemas.microsoft.com/office/drawing/2014/main" id="{7B0E183E-6DA6-4F9C-B9F0-BE591F84068F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</a:blip>
          <a:stretch>
            <a:fillRect/>
          </a:stretch>
        </p:blipFill>
        <p:spPr>
          <a:xfrm>
            <a:off x="6672064" y="2166839"/>
            <a:ext cx="4968552" cy="4691161"/>
          </a:xfrm>
          <a:prstGeom prst="rect">
            <a:avLst/>
          </a:prstGeom>
        </p:spPr>
      </p:pic>
      <p:pic>
        <p:nvPicPr>
          <p:cNvPr id="66" name="Рисунок 65">
            <a:extLst>
              <a:ext uri="{FF2B5EF4-FFF2-40B4-BE49-F238E27FC236}">
                <a16:creationId xmlns:a16="http://schemas.microsoft.com/office/drawing/2014/main" id="{753401DD-5C32-4082-BB50-FA3655F1DF2D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</a:blip>
          <a:stretch>
            <a:fillRect/>
          </a:stretch>
        </p:blipFill>
        <p:spPr>
          <a:xfrm>
            <a:off x="1127448" y="2171462"/>
            <a:ext cx="4824536" cy="4685994"/>
          </a:xfrm>
          <a:prstGeom prst="rect">
            <a:avLst/>
          </a:prstGeom>
        </p:spPr>
      </p:pic>
      <p:sp>
        <p:nvSpPr>
          <p:cNvPr id="67" name="TextBox 66"/>
          <p:cNvSpPr txBox="1"/>
          <p:nvPr/>
        </p:nvSpPr>
        <p:spPr>
          <a:xfrm>
            <a:off x="2927648" y="1052736"/>
            <a:ext cx="62231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Градиент и Антиградиент</a:t>
            </a:r>
          </a:p>
        </p:txBody>
      </p:sp>
      <p:sp>
        <p:nvSpPr>
          <p:cNvPr id="68" name="Овал 67">
            <a:extLst>
              <a:ext uri="{FF2B5EF4-FFF2-40B4-BE49-F238E27FC236}">
                <a16:creationId xmlns:a16="http://schemas.microsoft.com/office/drawing/2014/main" id="{F643DDCE-8C42-4325-9433-BDD5505E97C0}"/>
              </a:ext>
            </a:extLst>
          </p:cNvPr>
          <p:cNvSpPr/>
          <p:nvPr/>
        </p:nvSpPr>
        <p:spPr>
          <a:xfrm>
            <a:off x="3503712" y="6237312"/>
            <a:ext cx="216014" cy="21600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1E22CF9F-29D3-4BC8-A85E-13150971D1AC}"/>
                  </a:ext>
                </a:extLst>
              </p:cNvPr>
              <p:cNvSpPr txBox="1"/>
              <p:nvPr/>
            </p:nvSpPr>
            <p:spPr>
              <a:xfrm>
                <a:off x="1703512" y="2132856"/>
                <a:ext cx="1201461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Q</m:t>
                      </m:r>
                      <m:r>
                        <a:rPr lang="en-US" sz="32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32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  <m:r>
                        <a:rPr lang="en-US" sz="32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1E22CF9F-29D3-4BC8-A85E-13150971D1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3512" y="2132856"/>
                <a:ext cx="1201461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Прямоугольник 69">
                <a:extLst>
                  <a:ext uri="{FF2B5EF4-FFF2-40B4-BE49-F238E27FC236}">
                    <a16:creationId xmlns:a16="http://schemas.microsoft.com/office/drawing/2014/main" id="{78266B77-DD8E-44AB-88B2-DB5842C0B350}"/>
                  </a:ext>
                </a:extLst>
              </p:cNvPr>
              <p:cNvSpPr/>
              <p:nvPr/>
            </p:nvSpPr>
            <p:spPr>
              <a:xfrm>
                <a:off x="9336360" y="4653136"/>
                <a:ext cx="2592288" cy="9130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Q</m:t>
                          </m:r>
                          <m: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  <m: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𝑑𝑤</m:t>
                          </m:r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0" name="Прямоугольник 69">
                <a:extLst>
                  <a:ext uri="{FF2B5EF4-FFF2-40B4-BE49-F238E27FC236}">
                    <a16:creationId xmlns:a16="http://schemas.microsoft.com/office/drawing/2014/main" id="{78266B77-DD8E-44AB-88B2-DB5842C0B3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6360" y="4653136"/>
                <a:ext cx="2592288" cy="91300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1" name="Прямая соединительная линия 70">
            <a:extLst>
              <a:ext uri="{FF2B5EF4-FFF2-40B4-BE49-F238E27FC236}">
                <a16:creationId xmlns:a16="http://schemas.microsoft.com/office/drawing/2014/main" id="{18E98728-A5C8-4E53-8435-764ECF358166}"/>
              </a:ext>
            </a:extLst>
          </p:cNvPr>
          <p:cNvCxnSpPr>
            <a:cxnSpLocks/>
          </p:cNvCxnSpPr>
          <p:nvPr/>
        </p:nvCxnSpPr>
        <p:spPr>
          <a:xfrm flipV="1">
            <a:off x="1271464" y="5733256"/>
            <a:ext cx="1372507" cy="9049"/>
          </a:xfrm>
          <a:prstGeom prst="line">
            <a:avLst/>
          </a:prstGeom>
          <a:ln w="57150">
            <a:solidFill>
              <a:srgbClr val="FF0000"/>
            </a:solidFill>
            <a:prstDash val="dash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Овал 71">
            <a:extLst>
              <a:ext uri="{FF2B5EF4-FFF2-40B4-BE49-F238E27FC236}">
                <a16:creationId xmlns:a16="http://schemas.microsoft.com/office/drawing/2014/main" id="{B45E5D50-3F8E-4858-9996-8D7B70B135B0}"/>
              </a:ext>
            </a:extLst>
          </p:cNvPr>
          <p:cNvSpPr/>
          <p:nvPr/>
        </p:nvSpPr>
        <p:spPr>
          <a:xfrm>
            <a:off x="2711624" y="5589240"/>
            <a:ext cx="252000" cy="252000"/>
          </a:xfrm>
          <a:prstGeom prst="ellipse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1"/>
              </a:solidFill>
            </a:endParaRPr>
          </a:p>
        </p:txBody>
      </p:sp>
      <p:cxnSp>
        <p:nvCxnSpPr>
          <p:cNvPr id="73" name="Прямая со стрелкой 72">
            <a:extLst>
              <a:ext uri="{FF2B5EF4-FFF2-40B4-BE49-F238E27FC236}">
                <a16:creationId xmlns:a16="http://schemas.microsoft.com/office/drawing/2014/main" id="{A8473089-BAAE-489C-BA3F-3BEF6F8228D3}"/>
              </a:ext>
            </a:extLst>
          </p:cNvPr>
          <p:cNvCxnSpPr>
            <a:cxnSpLocks/>
          </p:cNvCxnSpPr>
          <p:nvPr/>
        </p:nvCxnSpPr>
        <p:spPr>
          <a:xfrm>
            <a:off x="2927648" y="5733256"/>
            <a:ext cx="504056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Прямая соединительная линия 73">
            <a:extLst>
              <a:ext uri="{FF2B5EF4-FFF2-40B4-BE49-F238E27FC236}">
                <a16:creationId xmlns:a16="http://schemas.microsoft.com/office/drawing/2014/main" id="{3A18BBFF-F520-4F26-8671-25708037B075}"/>
              </a:ext>
            </a:extLst>
          </p:cNvPr>
          <p:cNvCxnSpPr>
            <a:cxnSpLocks/>
          </p:cNvCxnSpPr>
          <p:nvPr/>
        </p:nvCxnSpPr>
        <p:spPr>
          <a:xfrm flipV="1">
            <a:off x="5303912" y="3789040"/>
            <a:ext cx="1806933" cy="14531"/>
          </a:xfrm>
          <a:prstGeom prst="line">
            <a:avLst/>
          </a:prstGeom>
          <a:ln w="57150">
            <a:solidFill>
              <a:srgbClr val="FF0000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Овал 74">
            <a:extLst>
              <a:ext uri="{FF2B5EF4-FFF2-40B4-BE49-F238E27FC236}">
                <a16:creationId xmlns:a16="http://schemas.microsoft.com/office/drawing/2014/main" id="{70747142-B222-4349-B735-1D133C50112C}"/>
              </a:ext>
            </a:extLst>
          </p:cNvPr>
          <p:cNvSpPr/>
          <p:nvPr/>
        </p:nvSpPr>
        <p:spPr>
          <a:xfrm>
            <a:off x="5159896" y="3645024"/>
            <a:ext cx="252000" cy="252000"/>
          </a:xfrm>
          <a:prstGeom prst="ellipse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1"/>
              </a:solidFill>
            </a:endParaRPr>
          </a:p>
        </p:txBody>
      </p:sp>
      <p:cxnSp>
        <p:nvCxnSpPr>
          <p:cNvPr id="76" name="Прямая со стрелкой 75">
            <a:extLst>
              <a:ext uri="{FF2B5EF4-FFF2-40B4-BE49-F238E27FC236}">
                <a16:creationId xmlns:a16="http://schemas.microsoft.com/office/drawing/2014/main" id="{6BD2CDE5-EFA1-4F5F-9B7E-2E50AEA31734}"/>
              </a:ext>
            </a:extLst>
          </p:cNvPr>
          <p:cNvCxnSpPr>
            <a:cxnSpLocks/>
          </p:cNvCxnSpPr>
          <p:nvPr/>
        </p:nvCxnSpPr>
        <p:spPr>
          <a:xfrm flipH="1">
            <a:off x="4511824" y="3789040"/>
            <a:ext cx="646222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Прямоугольник 76">
                <a:extLst>
                  <a:ext uri="{FF2B5EF4-FFF2-40B4-BE49-F238E27FC236}">
                    <a16:creationId xmlns:a16="http://schemas.microsoft.com/office/drawing/2014/main" id="{3E874C44-628C-4B09-BD49-B4BF869ACC4D}"/>
                  </a:ext>
                </a:extLst>
              </p:cNvPr>
              <p:cNvSpPr/>
              <p:nvPr/>
            </p:nvSpPr>
            <p:spPr>
              <a:xfrm>
                <a:off x="8040216" y="5589240"/>
                <a:ext cx="3151760" cy="9130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Q</m:t>
                          </m:r>
                          <m: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  <m: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=−2)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𝑑𝑤</m:t>
                          </m:r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=−4</m:t>
                      </m:r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7" name="Прямоугольник 76">
                <a:extLst>
                  <a:ext uri="{FF2B5EF4-FFF2-40B4-BE49-F238E27FC236}">
                    <a16:creationId xmlns:a16="http://schemas.microsoft.com/office/drawing/2014/main" id="{3E874C44-628C-4B09-BD49-B4BF869ACC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0216" y="5589240"/>
                <a:ext cx="3151760" cy="91300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Прямоугольник 77">
                <a:extLst>
                  <a:ext uri="{FF2B5EF4-FFF2-40B4-BE49-F238E27FC236}">
                    <a16:creationId xmlns:a16="http://schemas.microsoft.com/office/drawing/2014/main" id="{DA7A0561-4E6E-4146-9F03-B4BB78867253}"/>
                  </a:ext>
                </a:extLst>
              </p:cNvPr>
              <p:cNvSpPr/>
              <p:nvPr/>
            </p:nvSpPr>
            <p:spPr>
              <a:xfrm>
                <a:off x="9625257" y="1268760"/>
                <a:ext cx="2616357" cy="9130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Q</m:t>
                          </m:r>
                          <m: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  <m: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=4)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𝑑𝑤</m:t>
                          </m:r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=8</m:t>
                      </m:r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8" name="Прямоугольник 77">
                <a:extLst>
                  <a:ext uri="{FF2B5EF4-FFF2-40B4-BE49-F238E27FC236}">
                    <a16:creationId xmlns:a16="http://schemas.microsoft.com/office/drawing/2014/main" id="{DA7A0561-4E6E-4146-9F03-B4BB788672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25257" y="1268760"/>
                <a:ext cx="2616357" cy="91300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1E22CF9F-29D3-4BC8-A85E-13150971D1AC}"/>
                  </a:ext>
                </a:extLst>
              </p:cNvPr>
              <p:cNvSpPr txBox="1"/>
              <p:nvPr/>
            </p:nvSpPr>
            <p:spPr>
              <a:xfrm>
                <a:off x="5159896" y="5733256"/>
                <a:ext cx="1201461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</m:oMath>
                  </m:oMathPara>
                </a14:m>
                <a:endParaRPr lang="ru-RU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1E22CF9F-29D3-4BC8-A85E-13150971D1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9896" y="5733256"/>
                <a:ext cx="1201461" cy="58477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0" name="Овал 79">
            <a:extLst>
              <a:ext uri="{FF2B5EF4-FFF2-40B4-BE49-F238E27FC236}">
                <a16:creationId xmlns:a16="http://schemas.microsoft.com/office/drawing/2014/main" id="{F643DDCE-8C42-4325-9433-BDD5505E97C0}"/>
              </a:ext>
            </a:extLst>
          </p:cNvPr>
          <p:cNvSpPr/>
          <p:nvPr/>
        </p:nvSpPr>
        <p:spPr>
          <a:xfrm>
            <a:off x="9120336" y="4293096"/>
            <a:ext cx="216014" cy="21600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sp>
        <p:nvSpPr>
          <p:cNvPr id="81" name="Овал 80">
            <a:extLst>
              <a:ext uri="{FF2B5EF4-FFF2-40B4-BE49-F238E27FC236}">
                <a16:creationId xmlns:a16="http://schemas.microsoft.com/office/drawing/2014/main" id="{B45E5D50-3F8E-4858-9996-8D7B70B135B0}"/>
              </a:ext>
            </a:extLst>
          </p:cNvPr>
          <p:cNvSpPr/>
          <p:nvPr/>
        </p:nvSpPr>
        <p:spPr>
          <a:xfrm>
            <a:off x="8400256" y="5013176"/>
            <a:ext cx="252000" cy="252000"/>
          </a:xfrm>
          <a:prstGeom prst="ellipse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82" name="Овал 81">
            <a:extLst>
              <a:ext uri="{FF2B5EF4-FFF2-40B4-BE49-F238E27FC236}">
                <a16:creationId xmlns:a16="http://schemas.microsoft.com/office/drawing/2014/main" id="{70747142-B222-4349-B735-1D133C50112C}"/>
              </a:ext>
            </a:extLst>
          </p:cNvPr>
          <p:cNvSpPr/>
          <p:nvPr/>
        </p:nvSpPr>
        <p:spPr>
          <a:xfrm>
            <a:off x="10848528" y="2636912"/>
            <a:ext cx="252000" cy="252000"/>
          </a:xfrm>
          <a:prstGeom prst="ellipse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Прямоугольник 82">
                <a:extLst>
                  <a:ext uri="{FF2B5EF4-FFF2-40B4-BE49-F238E27FC236}">
                    <a16:creationId xmlns:a16="http://schemas.microsoft.com/office/drawing/2014/main" id="{78266B77-DD8E-44AB-88B2-DB5842C0B350}"/>
                  </a:ext>
                </a:extLst>
              </p:cNvPr>
              <p:cNvSpPr/>
              <p:nvPr/>
            </p:nvSpPr>
            <p:spPr>
              <a:xfrm>
                <a:off x="6744072" y="2204864"/>
                <a:ext cx="1842940" cy="9130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Q</m:t>
                          </m:r>
                          <m: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  <m: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𝑑𝑤</m:t>
                          </m:r>
                        </m:den>
                      </m:f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3" name="Прямоугольник 82">
                <a:extLst>
                  <a:ext uri="{FF2B5EF4-FFF2-40B4-BE49-F238E27FC236}">
                    <a16:creationId xmlns:a16="http://schemas.microsoft.com/office/drawing/2014/main" id="{78266B77-DD8E-44AB-88B2-DB5842C0B3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4072" y="2204864"/>
                <a:ext cx="1842940" cy="91300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1E22CF9F-29D3-4BC8-A85E-13150971D1AC}"/>
                  </a:ext>
                </a:extLst>
              </p:cNvPr>
              <p:cNvSpPr txBox="1"/>
              <p:nvPr/>
            </p:nvSpPr>
            <p:spPr>
              <a:xfrm>
                <a:off x="10848528" y="3861048"/>
                <a:ext cx="1201461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</m:oMath>
                  </m:oMathPara>
                </a14:m>
                <a:endParaRPr lang="ru-RU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1E22CF9F-29D3-4BC8-A85E-13150971D1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48528" y="3861048"/>
                <a:ext cx="1201461" cy="58477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21916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Линейная регрессия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23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Регрессия. Антон Долганов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6" name="Заголовок 1">
            <a:extLst>
              <a:ext uri="{FF2B5EF4-FFF2-40B4-BE49-F238E27FC236}">
                <a16:creationId xmlns:a16="http://schemas.microsoft.com/office/drawing/2014/main" id="{D2624FEE-71F0-4AFC-B01B-68C4ACE3B66E}"/>
              </a:ext>
            </a:extLst>
          </p:cNvPr>
          <p:cNvSpPr txBox="1">
            <a:spLocks/>
          </p:cNvSpPr>
          <p:nvPr/>
        </p:nvSpPr>
        <p:spPr>
          <a:xfrm>
            <a:off x="2639616" y="1345700"/>
            <a:ext cx="659613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Градиентный спуск</a:t>
            </a:r>
          </a:p>
        </p:txBody>
      </p:sp>
      <p:pic>
        <p:nvPicPr>
          <p:cNvPr id="10244" name="Picture 4">
            <a:extLst>
              <a:ext uri="{FF2B5EF4-FFF2-40B4-BE49-F238E27FC236}">
                <a16:creationId xmlns:a16="http://schemas.microsoft.com/office/drawing/2014/main" id="{B6BED072-7ED8-45D5-852D-4B22C216A2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61" t="7802" r="7221" b="4111"/>
          <a:stretch/>
        </p:blipFill>
        <p:spPr bwMode="auto">
          <a:xfrm>
            <a:off x="800101" y="2146300"/>
            <a:ext cx="10464800" cy="448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7" name="Прямая со стрелкой 36">
            <a:extLst>
              <a:ext uri="{FF2B5EF4-FFF2-40B4-BE49-F238E27FC236}">
                <a16:creationId xmlns:a16="http://schemas.microsoft.com/office/drawing/2014/main" id="{5D6653A0-895E-4AFA-AA96-582B916DB22B}"/>
              </a:ext>
            </a:extLst>
          </p:cNvPr>
          <p:cNvCxnSpPr>
            <a:cxnSpLocks/>
          </p:cNvCxnSpPr>
          <p:nvPr/>
        </p:nvCxnSpPr>
        <p:spPr>
          <a:xfrm>
            <a:off x="4731257" y="4431392"/>
            <a:ext cx="293895" cy="72008"/>
          </a:xfrm>
          <a:prstGeom prst="straightConnector1">
            <a:avLst/>
          </a:prstGeom>
          <a:ln w="28575">
            <a:solidFill>
              <a:srgbClr val="27282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Овал 37">
            <a:extLst>
              <a:ext uri="{FF2B5EF4-FFF2-40B4-BE49-F238E27FC236}">
                <a16:creationId xmlns:a16="http://schemas.microsoft.com/office/drawing/2014/main" id="{3F1A894B-56A0-465B-BE2A-B52AC59DB475}"/>
              </a:ext>
            </a:extLst>
          </p:cNvPr>
          <p:cNvSpPr/>
          <p:nvPr/>
        </p:nvSpPr>
        <p:spPr>
          <a:xfrm>
            <a:off x="4583832" y="4365104"/>
            <a:ext cx="144016" cy="14401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9" name="Овал 38">
            <a:extLst>
              <a:ext uri="{FF2B5EF4-FFF2-40B4-BE49-F238E27FC236}">
                <a16:creationId xmlns:a16="http://schemas.microsoft.com/office/drawing/2014/main" id="{3B263018-52D1-409B-9BF1-0DD05088FCF9}"/>
              </a:ext>
            </a:extLst>
          </p:cNvPr>
          <p:cNvSpPr/>
          <p:nvPr/>
        </p:nvSpPr>
        <p:spPr>
          <a:xfrm>
            <a:off x="6609412" y="4359384"/>
            <a:ext cx="144016" cy="14401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0" name="Овал 39">
            <a:extLst>
              <a:ext uri="{FF2B5EF4-FFF2-40B4-BE49-F238E27FC236}">
                <a16:creationId xmlns:a16="http://schemas.microsoft.com/office/drawing/2014/main" id="{752D76D8-8E96-4E39-9644-0D08AC1079D9}"/>
              </a:ext>
            </a:extLst>
          </p:cNvPr>
          <p:cNvSpPr/>
          <p:nvPr/>
        </p:nvSpPr>
        <p:spPr>
          <a:xfrm>
            <a:off x="5834734" y="3727139"/>
            <a:ext cx="144016" cy="14401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1" name="Овал 40">
            <a:extLst>
              <a:ext uri="{FF2B5EF4-FFF2-40B4-BE49-F238E27FC236}">
                <a16:creationId xmlns:a16="http://schemas.microsoft.com/office/drawing/2014/main" id="{2BB4F7C1-365C-4CCA-8063-0DF92330A1AD}"/>
              </a:ext>
            </a:extLst>
          </p:cNvPr>
          <p:cNvSpPr/>
          <p:nvPr/>
        </p:nvSpPr>
        <p:spPr>
          <a:xfrm>
            <a:off x="6825352" y="3709611"/>
            <a:ext cx="144016" cy="14401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42" name="Прямая со стрелкой 41">
            <a:extLst>
              <a:ext uri="{FF2B5EF4-FFF2-40B4-BE49-F238E27FC236}">
                <a16:creationId xmlns:a16="http://schemas.microsoft.com/office/drawing/2014/main" id="{4F1F0B78-D85D-4A35-96CC-3BFA7A995B20}"/>
              </a:ext>
            </a:extLst>
          </p:cNvPr>
          <p:cNvCxnSpPr>
            <a:cxnSpLocks/>
          </p:cNvCxnSpPr>
          <p:nvPr/>
        </p:nvCxnSpPr>
        <p:spPr>
          <a:xfrm flipH="1">
            <a:off x="6321296" y="3828107"/>
            <a:ext cx="504056" cy="360269"/>
          </a:xfrm>
          <a:prstGeom prst="straightConnector1">
            <a:avLst/>
          </a:prstGeom>
          <a:ln w="28575">
            <a:solidFill>
              <a:srgbClr val="27282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Прямая со стрелкой 42">
            <a:extLst>
              <a:ext uri="{FF2B5EF4-FFF2-40B4-BE49-F238E27FC236}">
                <a16:creationId xmlns:a16="http://schemas.microsoft.com/office/drawing/2014/main" id="{254A5D64-3338-40C0-AD73-281F72570C4E}"/>
              </a:ext>
            </a:extLst>
          </p:cNvPr>
          <p:cNvCxnSpPr>
            <a:cxnSpLocks/>
          </p:cNvCxnSpPr>
          <p:nvPr/>
        </p:nvCxnSpPr>
        <p:spPr>
          <a:xfrm flipH="1" flipV="1">
            <a:off x="6321296" y="4359384"/>
            <a:ext cx="289832" cy="72008"/>
          </a:xfrm>
          <a:prstGeom prst="straightConnector1">
            <a:avLst/>
          </a:prstGeom>
          <a:ln w="28575">
            <a:solidFill>
              <a:srgbClr val="27282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Прямая со стрелкой 43">
            <a:extLst>
              <a:ext uri="{FF2B5EF4-FFF2-40B4-BE49-F238E27FC236}">
                <a16:creationId xmlns:a16="http://schemas.microsoft.com/office/drawing/2014/main" id="{FC7A207D-A722-48C0-869F-4771F4A7BB6E}"/>
              </a:ext>
            </a:extLst>
          </p:cNvPr>
          <p:cNvCxnSpPr>
            <a:cxnSpLocks/>
          </p:cNvCxnSpPr>
          <p:nvPr/>
        </p:nvCxnSpPr>
        <p:spPr>
          <a:xfrm flipH="1">
            <a:off x="5745232" y="3843230"/>
            <a:ext cx="137868" cy="345146"/>
          </a:xfrm>
          <a:prstGeom prst="straightConnector1">
            <a:avLst/>
          </a:prstGeom>
          <a:ln w="28575">
            <a:solidFill>
              <a:srgbClr val="27282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7740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38" grpId="0" animBg="1"/>
      <p:bldP spid="39" grpId="0" animBg="1"/>
      <p:bldP spid="40" grpId="0" animBg="1"/>
      <p:bldP spid="41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Линейная регрессия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24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Регрессия. Антон Долганов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6" name="Заголовок 1">
            <a:extLst>
              <a:ext uri="{FF2B5EF4-FFF2-40B4-BE49-F238E27FC236}">
                <a16:creationId xmlns:a16="http://schemas.microsoft.com/office/drawing/2014/main" id="{D2624FEE-71F0-4AFC-B01B-68C4ACE3B66E}"/>
              </a:ext>
            </a:extLst>
          </p:cNvPr>
          <p:cNvSpPr txBox="1">
            <a:spLocks/>
          </p:cNvSpPr>
          <p:nvPr/>
        </p:nvSpPr>
        <p:spPr>
          <a:xfrm>
            <a:off x="2639616" y="1345700"/>
            <a:ext cx="659613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Градиентный спуск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4DBC6AE-99F5-4586-8AB6-478FBA7B09D4}"/>
                  </a:ext>
                </a:extLst>
              </p:cNvPr>
              <p:cNvSpPr txBox="1"/>
              <p:nvPr/>
            </p:nvSpPr>
            <p:spPr>
              <a:xfrm>
                <a:off x="6836386" y="3064065"/>
                <a:ext cx="5197000" cy="8748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ru-RU" sz="2800" b="0" i="1" baseline="-2500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b>
                        <m:sup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{(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)−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}</m:t>
                          </m:r>
                        </m:e>
                      </m:nary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4DBC6AE-99F5-4586-8AB6-478FBA7B09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6386" y="3064065"/>
                <a:ext cx="5197000" cy="874855"/>
              </a:xfrm>
              <a:prstGeom prst="rect">
                <a:avLst/>
              </a:prstGeom>
              <a:blipFill>
                <a:blip r:embed="rId4"/>
                <a:stretch>
                  <a:fillRect b="-279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A651717-93DA-4EB5-8448-CDBC64449C5A}"/>
                  </a:ext>
                </a:extLst>
              </p:cNvPr>
              <p:cNvSpPr txBox="1"/>
              <p:nvPr/>
            </p:nvSpPr>
            <p:spPr>
              <a:xfrm>
                <a:off x="6748398" y="4872582"/>
                <a:ext cx="5208028" cy="8125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en-US" sz="2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600" b="0" i="1" baseline="-2500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  <m:r>
                        <a:rPr lang="en-US" sz="2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sz="2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  <m:r>
                            <a:rPr lang="en-US" sz="2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</m:t>
                          </m:r>
                          <m:r>
                            <a:rPr lang="en-US" sz="2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b>
                        <m:sup>
                          <m:r>
                            <a:rPr lang="en-US" sz="2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{(</m:t>
                              </m:r>
                              <m:sSub>
                                <m:sSubPr>
                                  <m:ctrlPr>
                                    <a:rPr lang="en-US" sz="2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)−</m:t>
                              </m:r>
                              <m:r>
                                <a:rPr lang="en-US" sz="2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}∗</m:t>
                          </m:r>
                          <m:sSub>
                            <m:sSubPr>
                              <m:ctrlPr>
                                <a:rPr lang="en-US" sz="2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ru-RU" sz="2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A651717-93DA-4EB5-8448-CDBC64449C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8398" y="4872582"/>
                <a:ext cx="5208028" cy="812530"/>
              </a:xfrm>
              <a:prstGeom prst="rect">
                <a:avLst/>
              </a:prstGeom>
              <a:blipFill>
                <a:blip r:embed="rId5"/>
                <a:stretch>
                  <a:fillRect b="-223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Прямоугольник 32">
                <a:extLst>
                  <a:ext uri="{FF2B5EF4-FFF2-40B4-BE49-F238E27FC236}">
                    <a16:creationId xmlns:a16="http://schemas.microsoft.com/office/drawing/2014/main" id="{B1043CD3-2048-4367-9E7D-D94ABBB186C1}"/>
                  </a:ext>
                </a:extLst>
              </p:cNvPr>
              <p:cNvSpPr/>
              <p:nvPr/>
            </p:nvSpPr>
            <p:spPr>
              <a:xfrm>
                <a:off x="217253" y="4901811"/>
                <a:ext cx="2520280" cy="101861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𝐸</m:t>
                          </m:r>
                        </m:num>
                        <m:den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𝐸</m:t>
                          </m:r>
                        </m:num>
                        <m:den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</m:acc>
                        </m:den>
                      </m:f>
                      <m:f>
                        <m:fPr>
                          <m:ctrlP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</m:acc>
                        </m:num>
                        <m:den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33" name="Прямоугольник 32">
                <a:extLst>
                  <a:ext uri="{FF2B5EF4-FFF2-40B4-BE49-F238E27FC236}">
                    <a16:creationId xmlns:a16="http://schemas.microsoft.com/office/drawing/2014/main" id="{B1043CD3-2048-4367-9E7D-D94ABBB186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53" y="4901811"/>
                <a:ext cx="2520280" cy="101861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Прямоугольник 33">
                <a:extLst>
                  <a:ext uri="{FF2B5EF4-FFF2-40B4-BE49-F238E27FC236}">
                    <a16:creationId xmlns:a16="http://schemas.microsoft.com/office/drawing/2014/main" id="{3CA584CF-C6FA-45D1-B828-20E6B5868F63}"/>
                  </a:ext>
                </a:extLst>
              </p:cNvPr>
              <p:cNvSpPr/>
              <p:nvPr/>
            </p:nvSpPr>
            <p:spPr>
              <a:xfrm>
                <a:off x="2770087" y="5794051"/>
                <a:ext cx="1475019" cy="9780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</m:num>
                        <m:den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𝑥</m:t>
                      </m:r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34" name="Прямоугольник 33">
                <a:extLst>
                  <a:ext uri="{FF2B5EF4-FFF2-40B4-BE49-F238E27FC236}">
                    <a16:creationId xmlns:a16="http://schemas.microsoft.com/office/drawing/2014/main" id="{3CA584CF-C6FA-45D1-B828-20E6B5868F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0087" y="5794051"/>
                <a:ext cx="1475019" cy="97808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Прямоугольник 34">
                <a:extLst>
                  <a:ext uri="{FF2B5EF4-FFF2-40B4-BE49-F238E27FC236}">
                    <a16:creationId xmlns:a16="http://schemas.microsoft.com/office/drawing/2014/main" id="{B326581B-B716-4A9A-83DA-3AC8DBB0F1CE}"/>
                  </a:ext>
                </a:extLst>
              </p:cNvPr>
              <p:cNvSpPr/>
              <p:nvPr/>
            </p:nvSpPr>
            <p:spPr>
              <a:xfrm>
                <a:off x="157836" y="5862206"/>
                <a:ext cx="2541529" cy="9852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𝐸</m:t>
                          </m:r>
                        </m:num>
                        <m:den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2</m:t>
                      </m:r>
                      <m:r>
                        <m:rPr>
                          <m:nor/>
                        </m:rPr>
                        <a:rPr lang="en-US" sz="2800" dirty="0">
                          <a:solidFill>
                            <a:schemeClr val="bg1"/>
                          </a:solidFill>
                        </a:rPr>
                        <m:t>(</m:t>
                      </m:r>
                      <m:acc>
                        <m:accPr>
                          <m:chr m:val="̂"/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  <m:r>
                        <m:rPr>
                          <m:nor/>
                        </m:rPr>
                        <a:rPr lang="en-US" sz="28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−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𝑦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2800" dirty="0">
                          <a:solidFill>
                            <a:schemeClr val="bg1"/>
                          </a:solidFill>
                        </a:rPr>
                        <m:t>)</m:t>
                      </m:r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35" name="Прямоугольник 34">
                <a:extLst>
                  <a:ext uri="{FF2B5EF4-FFF2-40B4-BE49-F238E27FC236}">
                    <a16:creationId xmlns:a16="http://schemas.microsoft.com/office/drawing/2014/main" id="{B326581B-B716-4A9A-83DA-3AC8DBB0F1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836" y="5862206"/>
                <a:ext cx="2541529" cy="98520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Прямоугольник 35">
                <a:extLst>
                  <a:ext uri="{FF2B5EF4-FFF2-40B4-BE49-F238E27FC236}">
                    <a16:creationId xmlns:a16="http://schemas.microsoft.com/office/drawing/2014/main" id="{DF89766C-6400-487F-A3F4-A9209EA14A5E}"/>
                  </a:ext>
                </a:extLst>
              </p:cNvPr>
              <p:cNvSpPr/>
              <p:nvPr/>
            </p:nvSpPr>
            <p:spPr>
              <a:xfrm>
                <a:off x="2104007" y="4893706"/>
                <a:ext cx="4424139" cy="9741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ru-RU" sz="280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sz="2800" b="0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2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b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sup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𝑥</m:t>
                          </m:r>
                          <m:r>
                            <a:rPr lang="en-US" sz="2800" i="1" baseline="-250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{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}</m:t>
                          </m:r>
                        </m:e>
                      </m:nary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36" name="Прямоугольник 35">
                <a:extLst>
                  <a:ext uri="{FF2B5EF4-FFF2-40B4-BE49-F238E27FC236}">
                    <a16:creationId xmlns:a16="http://schemas.microsoft.com/office/drawing/2014/main" id="{DF89766C-6400-487F-A3F4-A9209EA14A5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4007" y="4893706"/>
                <a:ext cx="4424139" cy="97417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Прямоугольник 36">
                <a:extLst>
                  <a:ext uri="{FF2B5EF4-FFF2-40B4-BE49-F238E27FC236}">
                    <a16:creationId xmlns:a16="http://schemas.microsoft.com/office/drawing/2014/main" id="{4949530F-7368-472D-A13B-85B7BB4348AA}"/>
                  </a:ext>
                </a:extLst>
              </p:cNvPr>
              <p:cNvSpPr/>
              <p:nvPr/>
            </p:nvSpPr>
            <p:spPr>
              <a:xfrm>
                <a:off x="61948" y="2981160"/>
                <a:ext cx="2520280" cy="102130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𝐸</m:t>
                          </m:r>
                        </m:num>
                        <m:den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𝐸</m:t>
                          </m:r>
                        </m:num>
                        <m:den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</m:acc>
                        </m:den>
                      </m:f>
                      <m:f>
                        <m:fPr>
                          <m:ctrlP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</m:acc>
                        </m:num>
                        <m:den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37" name="Прямоугольник 36">
                <a:extLst>
                  <a:ext uri="{FF2B5EF4-FFF2-40B4-BE49-F238E27FC236}">
                    <a16:creationId xmlns:a16="http://schemas.microsoft.com/office/drawing/2014/main" id="{4949530F-7368-472D-A13B-85B7BB4348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48" y="2981160"/>
                <a:ext cx="2520280" cy="102130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Прямоугольник 37">
                <a:extLst>
                  <a:ext uri="{FF2B5EF4-FFF2-40B4-BE49-F238E27FC236}">
                    <a16:creationId xmlns:a16="http://schemas.microsoft.com/office/drawing/2014/main" id="{8B86C860-CB53-41F6-9274-FE98BE7EA25C}"/>
                  </a:ext>
                </a:extLst>
              </p:cNvPr>
              <p:cNvSpPr/>
              <p:nvPr/>
            </p:nvSpPr>
            <p:spPr>
              <a:xfrm>
                <a:off x="2637835" y="3880506"/>
                <a:ext cx="1491627" cy="1022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</m:num>
                        <m:den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1</m:t>
                      </m:r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38" name="Прямоугольник 37">
                <a:extLst>
                  <a:ext uri="{FF2B5EF4-FFF2-40B4-BE49-F238E27FC236}">
                    <a16:creationId xmlns:a16="http://schemas.microsoft.com/office/drawing/2014/main" id="{8B86C860-CB53-41F6-9274-FE98BE7EA2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7835" y="3880506"/>
                <a:ext cx="1491627" cy="102233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Прямоугольник 38">
                <a:extLst>
                  <a:ext uri="{FF2B5EF4-FFF2-40B4-BE49-F238E27FC236}">
                    <a16:creationId xmlns:a16="http://schemas.microsoft.com/office/drawing/2014/main" id="{7D8EE80F-6E80-478B-96DF-A8837CA431AC}"/>
                  </a:ext>
                </a:extLst>
              </p:cNvPr>
              <p:cNvSpPr/>
              <p:nvPr/>
            </p:nvSpPr>
            <p:spPr>
              <a:xfrm>
                <a:off x="158614" y="3887376"/>
                <a:ext cx="2474203" cy="9852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𝐸</m:t>
                          </m:r>
                        </m:num>
                        <m:den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2</m:t>
                      </m:r>
                      <m:r>
                        <m:rPr>
                          <m:nor/>
                        </m:rPr>
                        <a:rPr lang="en-US" sz="2800" dirty="0">
                          <a:solidFill>
                            <a:schemeClr val="bg1"/>
                          </a:solidFill>
                        </a:rPr>
                        <m:t>(</m:t>
                      </m:r>
                      <m:acc>
                        <m:accPr>
                          <m:chr m:val="̂"/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  <m:r>
                        <m:rPr>
                          <m:nor/>
                        </m:rPr>
                        <a:rPr lang="en-US" sz="28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−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𝑦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2800" dirty="0">
                          <a:solidFill>
                            <a:schemeClr val="bg1"/>
                          </a:solidFill>
                        </a:rPr>
                        <m:t>)</m:t>
                      </m:r>
                      <m:r>
                        <m:rPr>
                          <m:nor/>
                        </m:rPr>
                        <a:rPr lang="en-US" sz="2800" b="0" i="0" dirty="0" smtClean="0">
                          <a:solidFill>
                            <a:schemeClr val="bg1"/>
                          </a:solidFill>
                        </a:rPr>
                        <m:t> </m:t>
                      </m:r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39" name="Прямоугольник 38">
                <a:extLst>
                  <a:ext uri="{FF2B5EF4-FFF2-40B4-BE49-F238E27FC236}">
                    <a16:creationId xmlns:a16="http://schemas.microsoft.com/office/drawing/2014/main" id="{7D8EE80F-6E80-478B-96DF-A8837CA431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614" y="3887376"/>
                <a:ext cx="2474203" cy="985206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Прямоугольник 39">
                <a:extLst>
                  <a:ext uri="{FF2B5EF4-FFF2-40B4-BE49-F238E27FC236}">
                    <a16:creationId xmlns:a16="http://schemas.microsoft.com/office/drawing/2014/main" id="{E367340A-B2F7-48B4-B55B-288AF302D708}"/>
                  </a:ext>
                </a:extLst>
              </p:cNvPr>
              <p:cNvSpPr/>
              <p:nvPr/>
            </p:nvSpPr>
            <p:spPr>
              <a:xfrm>
                <a:off x="1896506" y="2973502"/>
                <a:ext cx="4424139" cy="9741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ru-RU" sz="280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sz="2800" b="0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2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b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{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−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}</m:t>
                          </m:r>
                        </m:e>
                      </m:nary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40" name="Прямоугольник 39">
                <a:extLst>
                  <a:ext uri="{FF2B5EF4-FFF2-40B4-BE49-F238E27FC236}">
                    <a16:creationId xmlns:a16="http://schemas.microsoft.com/office/drawing/2014/main" id="{E367340A-B2F7-48B4-B55B-288AF302D7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6506" y="2973502"/>
                <a:ext cx="4424139" cy="97417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Прямоугольник 41">
                <a:extLst>
                  <a:ext uri="{FF2B5EF4-FFF2-40B4-BE49-F238E27FC236}">
                    <a16:creationId xmlns:a16="http://schemas.microsoft.com/office/drawing/2014/main" id="{37E0D0E3-468D-4267-9402-2420EF3CF899}"/>
                  </a:ext>
                </a:extLst>
              </p:cNvPr>
              <p:cNvSpPr/>
              <p:nvPr/>
            </p:nvSpPr>
            <p:spPr>
              <a:xfrm>
                <a:off x="6921052" y="2079098"/>
                <a:ext cx="4974632" cy="9573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𝐸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2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b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sz="28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{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sz="28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8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acc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−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}</m:t>
                              </m:r>
                            </m:e>
                            <m:sup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𝑚𝑖𝑛</m:t>
                          </m:r>
                        </m:e>
                      </m:nary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42" name="Прямоугольник 41">
                <a:extLst>
                  <a:ext uri="{FF2B5EF4-FFF2-40B4-BE49-F238E27FC236}">
                    <a16:creationId xmlns:a16="http://schemas.microsoft.com/office/drawing/2014/main" id="{37E0D0E3-468D-4267-9402-2420EF3CF8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1052" y="2079098"/>
                <a:ext cx="4974632" cy="957378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Прямоугольник 42">
                <a:extLst>
                  <a:ext uri="{FF2B5EF4-FFF2-40B4-BE49-F238E27FC236}">
                    <a16:creationId xmlns:a16="http://schemas.microsoft.com/office/drawing/2014/main" id="{5D1384E3-5434-4A1D-8CDF-A49FE8A343AA}"/>
                  </a:ext>
                </a:extLst>
              </p:cNvPr>
              <p:cNvSpPr/>
              <p:nvPr/>
            </p:nvSpPr>
            <p:spPr>
              <a:xfrm>
                <a:off x="551384" y="2276872"/>
                <a:ext cx="226023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accPr>
                        <m:e>
                          <m:r>
                            <a:rPr lang="en-US" sz="2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𝒚</m:t>
                          </m:r>
                        </m:e>
                      </m:acc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0</m:t>
                          </m:r>
                        </m:sub>
                      </m:sSub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sz="28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𝒙</m:t>
                      </m:r>
                    </m:oMath>
                  </m:oMathPara>
                </a14:m>
                <a:endParaRPr lang="ru-RU" sz="2800" b="1" dirty="0"/>
              </a:p>
            </p:txBody>
          </p:sp>
        </mc:Choice>
        <mc:Fallback xmlns="">
          <p:sp>
            <p:nvSpPr>
              <p:cNvPr id="43" name="Прямоугольник 42">
                <a:extLst>
                  <a:ext uri="{FF2B5EF4-FFF2-40B4-BE49-F238E27FC236}">
                    <a16:creationId xmlns:a16="http://schemas.microsoft.com/office/drawing/2014/main" id="{5D1384E3-5434-4A1D-8CDF-A49FE8A343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384" y="2276872"/>
                <a:ext cx="2260234" cy="5232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D9D5E15-A3AC-4CDA-9E70-8C73A7019923}"/>
                  </a:ext>
                </a:extLst>
              </p:cNvPr>
              <p:cNvSpPr txBox="1"/>
              <p:nvPr/>
            </p:nvSpPr>
            <p:spPr>
              <a:xfrm>
                <a:off x="3935760" y="2276872"/>
                <a:ext cx="17830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ar-AE" sz="28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𝒚</m:t>
                      </m:r>
                      <m:r>
                        <a:rPr lang="ar-AE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ar-AE" sz="2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accPr>
                        <m:e>
                          <m:r>
                            <a:rPr lang="ar-AE" sz="2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𝒚</m:t>
                          </m:r>
                        </m:e>
                      </m:acc>
                      <m:r>
                        <a:rPr lang="ar-AE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r>
                        <a:rPr lang="ar-AE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𝜀</m:t>
                      </m:r>
                    </m:oMath>
                  </m:oMathPara>
                </a14:m>
                <a:endParaRPr lang="ar-AE" sz="28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D9D5E15-A3AC-4CDA-9E70-8C73A70199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5760" y="2276872"/>
                <a:ext cx="1783052" cy="5232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31897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30" grpId="0"/>
      <p:bldP spid="31" grpId="0"/>
      <p:bldP spid="33" grpId="0"/>
      <p:bldP spid="34" grpId="0"/>
      <p:bldP spid="35" grpId="0"/>
      <p:bldP spid="36" grpId="0"/>
      <p:bldP spid="37" grpId="0"/>
      <p:bldP spid="38" grpId="0"/>
      <p:bldP spid="39" grpId="0"/>
      <p:bldP spid="40" grpId="0"/>
      <p:bldP spid="4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Полилиния: фигура 35">
            <a:extLst>
              <a:ext uri="{FF2B5EF4-FFF2-40B4-BE49-F238E27FC236}">
                <a16:creationId xmlns:a16="http://schemas.microsoft.com/office/drawing/2014/main" id="{850CB871-C688-48A8-A108-7CC6C68CFA43}"/>
              </a:ext>
            </a:extLst>
          </p:cNvPr>
          <p:cNvSpPr/>
          <p:nvPr/>
        </p:nvSpPr>
        <p:spPr>
          <a:xfrm rot="1304828" flipH="1">
            <a:off x="5904622" y="4666193"/>
            <a:ext cx="2350232" cy="1750584"/>
          </a:xfrm>
          <a:custGeom>
            <a:avLst/>
            <a:gdLst>
              <a:gd name="connsiteX0" fmla="*/ 49635 w 2413456"/>
              <a:gd name="connsiteY0" fmla="*/ 0 h 2471713"/>
              <a:gd name="connsiteX1" fmla="*/ 312282 w 2413456"/>
              <a:gd name="connsiteY1" fmla="*/ 2470826 h 2471713"/>
              <a:gd name="connsiteX2" fmla="*/ 2413456 w 2413456"/>
              <a:gd name="connsiteY2" fmla="*/ 282102 h 2471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13456" h="2471713">
                <a:moveTo>
                  <a:pt x="49635" y="0"/>
                </a:moveTo>
                <a:cubicBezTo>
                  <a:pt x="-16027" y="1211904"/>
                  <a:pt x="-81688" y="2423809"/>
                  <a:pt x="312282" y="2470826"/>
                </a:cubicBezTo>
                <a:cubicBezTo>
                  <a:pt x="706252" y="2517843"/>
                  <a:pt x="2077852" y="682557"/>
                  <a:pt x="2413456" y="282102"/>
                </a:cubicBezTo>
              </a:path>
            </a:pathLst>
          </a:cu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Линейная регрессия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25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Регрессия. Антон Долганов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6" name="Заголовок 1">
            <a:extLst>
              <a:ext uri="{FF2B5EF4-FFF2-40B4-BE49-F238E27FC236}">
                <a16:creationId xmlns:a16="http://schemas.microsoft.com/office/drawing/2014/main" id="{D2624FEE-71F0-4AFC-B01B-68C4ACE3B66E}"/>
              </a:ext>
            </a:extLst>
          </p:cNvPr>
          <p:cNvSpPr txBox="1">
            <a:spLocks/>
          </p:cNvSpPr>
          <p:nvPr/>
        </p:nvSpPr>
        <p:spPr>
          <a:xfrm>
            <a:off x="2639616" y="1345700"/>
            <a:ext cx="659613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Градиентный спуск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37E0D0E3-468D-4267-9402-2420EF3CF899}"/>
                  </a:ext>
                </a:extLst>
              </p:cNvPr>
              <p:cNvSpPr/>
              <p:nvPr/>
            </p:nvSpPr>
            <p:spPr>
              <a:xfrm>
                <a:off x="7353100" y="1791066"/>
                <a:ext cx="4974632" cy="9573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𝐸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2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b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sz="28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{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sz="28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8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acc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−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}</m:t>
                              </m:r>
                            </m:e>
                            <m:sup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𝑚𝑖𝑛</m:t>
                          </m:r>
                        </m:e>
                      </m:nary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37E0D0E3-468D-4267-9402-2420EF3CF8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3100" y="1791066"/>
                <a:ext cx="4974632" cy="95737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4DBC6AE-99F5-4586-8AB6-478FBA7B09D4}"/>
                  </a:ext>
                </a:extLst>
              </p:cNvPr>
              <p:cNvSpPr txBox="1"/>
              <p:nvPr/>
            </p:nvSpPr>
            <p:spPr>
              <a:xfrm>
                <a:off x="319234" y="2991572"/>
                <a:ext cx="5197000" cy="8748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ru-RU" sz="2800" b="0" i="1" baseline="-2500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b>
                        <m:sup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{(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)−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}</m:t>
                          </m:r>
                        </m:e>
                      </m:nary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4DBC6AE-99F5-4586-8AB6-478FBA7B09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234" y="2991572"/>
                <a:ext cx="5197000" cy="874855"/>
              </a:xfrm>
              <a:prstGeom prst="rect">
                <a:avLst/>
              </a:prstGeom>
              <a:blipFill>
                <a:blip r:embed="rId5"/>
                <a:stretch>
                  <a:fillRect b="-349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A651717-93DA-4EB5-8448-CDBC64449C5A}"/>
                  </a:ext>
                </a:extLst>
              </p:cNvPr>
              <p:cNvSpPr txBox="1"/>
              <p:nvPr/>
            </p:nvSpPr>
            <p:spPr>
              <a:xfrm>
                <a:off x="6487719" y="3039924"/>
                <a:ext cx="5208028" cy="8125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en-US" sz="2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600" b="0" i="1" baseline="-2500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  <m:r>
                        <a:rPr lang="en-US" sz="2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sz="2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  <m:r>
                            <a:rPr lang="en-US" sz="2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</m:t>
                          </m:r>
                          <m:r>
                            <a:rPr lang="en-US" sz="2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b>
                        <m:sup>
                          <m:r>
                            <a:rPr lang="en-US" sz="2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{(</m:t>
                              </m:r>
                              <m:sSub>
                                <m:sSubPr>
                                  <m:ctrlPr>
                                    <a:rPr lang="en-US" sz="2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)−</m:t>
                              </m:r>
                              <m:r>
                                <a:rPr lang="en-US" sz="2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}∗</m:t>
                          </m:r>
                          <m:sSub>
                            <m:sSubPr>
                              <m:ctrlPr>
                                <a:rPr lang="en-US" sz="2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ru-RU" sz="2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A651717-93DA-4EB5-8448-CDBC64449C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7719" y="3039924"/>
                <a:ext cx="5208028" cy="812530"/>
              </a:xfrm>
              <a:prstGeom prst="rect">
                <a:avLst/>
              </a:prstGeom>
              <a:blipFill>
                <a:blip r:embed="rId6"/>
                <a:stretch>
                  <a:fillRect b="-225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5D1384E3-5434-4A1D-8CDF-A49FE8A343AA}"/>
                  </a:ext>
                </a:extLst>
              </p:cNvPr>
              <p:cNvSpPr/>
              <p:nvPr/>
            </p:nvSpPr>
            <p:spPr>
              <a:xfrm>
                <a:off x="983432" y="1988840"/>
                <a:ext cx="226023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accPr>
                        <m:e>
                          <m:r>
                            <a:rPr lang="en-US" sz="2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𝒚</m:t>
                          </m:r>
                        </m:e>
                      </m:acc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0</m:t>
                          </m:r>
                        </m:sub>
                      </m:sSub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sz="28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𝒙</m:t>
                      </m:r>
                    </m:oMath>
                  </m:oMathPara>
                </a14:m>
                <a:endParaRPr lang="ru-RU" sz="2800" b="1" dirty="0"/>
              </a:p>
            </p:txBody>
          </p:sp>
        </mc:Choice>
        <mc:Fallback xmlns="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5D1384E3-5434-4A1D-8CDF-A49FE8A343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432" y="1988840"/>
                <a:ext cx="2260234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D9D5E15-A3AC-4CDA-9E70-8C73A7019923}"/>
                  </a:ext>
                </a:extLst>
              </p:cNvPr>
              <p:cNvSpPr txBox="1"/>
              <p:nvPr/>
            </p:nvSpPr>
            <p:spPr>
              <a:xfrm>
                <a:off x="4367808" y="1988840"/>
                <a:ext cx="17830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ar-AE" sz="28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𝒚</m:t>
                      </m:r>
                      <m:r>
                        <a:rPr lang="ar-AE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ar-AE" sz="2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accPr>
                        <m:e>
                          <m:r>
                            <a:rPr lang="ar-AE" sz="2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𝒚</m:t>
                          </m:r>
                        </m:e>
                      </m:acc>
                      <m:r>
                        <a:rPr lang="ar-AE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r>
                        <a:rPr lang="ar-AE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𝜀</m:t>
                      </m:r>
                    </m:oMath>
                  </m:oMathPara>
                </a14:m>
                <a:endParaRPr lang="ar-AE" sz="28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D9D5E15-A3AC-4CDA-9E70-8C73A70199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7808" y="1988840"/>
                <a:ext cx="1783052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Прямоугольник 28">
                <a:extLst>
                  <a:ext uri="{FF2B5EF4-FFF2-40B4-BE49-F238E27FC236}">
                    <a16:creationId xmlns:a16="http://schemas.microsoft.com/office/drawing/2014/main" id="{E1810F71-1987-4624-94CA-04125CD51764}"/>
                  </a:ext>
                </a:extLst>
              </p:cNvPr>
              <p:cNvSpPr/>
              <p:nvPr/>
            </p:nvSpPr>
            <p:spPr>
              <a:xfrm>
                <a:off x="367440" y="3929659"/>
                <a:ext cx="3788536" cy="91159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0</m:t>
                          </m:r>
                        </m:sub>
                      </m:sSub>
                      <m:r>
                        <a:rPr lang="ru-RU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0</m:t>
                          </m:r>
                        </m:sub>
                      </m:sSub>
                      <m:r>
                        <a:rPr lang="en-US" sz="28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l-GR" sz="28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η</m:t>
                      </m:r>
                      <m:r>
                        <a:rPr lang="en-US" sz="28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∗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ru-RU" sz="2800" i="1" baseline="-250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den>
                      </m:f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29" name="Прямоугольник 28">
                <a:extLst>
                  <a:ext uri="{FF2B5EF4-FFF2-40B4-BE49-F238E27FC236}">
                    <a16:creationId xmlns:a16="http://schemas.microsoft.com/office/drawing/2014/main" id="{E1810F71-1987-4624-94CA-04125CD517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440" y="3929659"/>
                <a:ext cx="3788536" cy="911596"/>
              </a:xfrm>
              <a:prstGeom prst="rect">
                <a:avLst/>
              </a:prstGeom>
              <a:blipFill>
                <a:blip r:embed="rId9"/>
                <a:stretch>
                  <a:fillRect b="-402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Прямоугольник 29">
                <a:extLst>
                  <a:ext uri="{FF2B5EF4-FFF2-40B4-BE49-F238E27FC236}">
                    <a16:creationId xmlns:a16="http://schemas.microsoft.com/office/drawing/2014/main" id="{8C221C6B-B2E8-4523-B591-29A22661EA92}"/>
                  </a:ext>
                </a:extLst>
              </p:cNvPr>
              <p:cNvSpPr/>
              <p:nvPr/>
            </p:nvSpPr>
            <p:spPr>
              <a:xfrm>
                <a:off x="6528146" y="3929659"/>
                <a:ext cx="2899383" cy="9115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b>
                      </m:sSub>
                      <m:r>
                        <a:rPr lang="ru-RU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l-GR" sz="28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η</m:t>
                      </m:r>
                      <m:r>
                        <a:rPr lang="en-US" sz="28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∗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800" i="1" baseline="-250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30" name="Прямоугольник 29">
                <a:extLst>
                  <a:ext uri="{FF2B5EF4-FFF2-40B4-BE49-F238E27FC236}">
                    <a16:creationId xmlns:a16="http://schemas.microsoft.com/office/drawing/2014/main" id="{8C221C6B-B2E8-4523-B591-29A22661EA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8146" y="3929659"/>
                <a:ext cx="2899383" cy="911596"/>
              </a:xfrm>
              <a:prstGeom prst="rect">
                <a:avLst/>
              </a:prstGeom>
              <a:blipFill>
                <a:blip r:embed="rId10"/>
                <a:stretch>
                  <a:fillRect b="-402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Прямоугольник 30">
                <a:extLst>
                  <a:ext uri="{FF2B5EF4-FFF2-40B4-BE49-F238E27FC236}">
                    <a16:creationId xmlns:a16="http://schemas.microsoft.com/office/drawing/2014/main" id="{5736E272-F466-4231-9568-1F389F0CE547}"/>
                  </a:ext>
                </a:extLst>
              </p:cNvPr>
              <p:cNvSpPr/>
              <p:nvPr/>
            </p:nvSpPr>
            <p:spPr>
              <a:xfrm>
                <a:off x="126534" y="4872823"/>
                <a:ext cx="6076087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32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η</m:t>
                    </m:r>
                  </m:oMath>
                </a14:m>
                <a:r>
                  <a:rPr lang="ru-RU" sz="3200" dirty="0"/>
                  <a:t> </a:t>
                </a:r>
                <a:r>
                  <a:rPr lang="en-US" sz="3200" dirty="0">
                    <a:solidFill>
                      <a:schemeClr val="bg1"/>
                    </a:solidFill>
                    <a:latin typeface="-apple-system"/>
                  </a:rPr>
                  <a:t>learning rate</a:t>
                </a:r>
                <a:r>
                  <a:rPr lang="ru-RU" sz="3200" dirty="0">
                    <a:solidFill>
                      <a:schemeClr val="bg1"/>
                    </a:solidFill>
                    <a:latin typeface="-apple-system"/>
                  </a:rPr>
                  <a:t> скорость обучения </a:t>
                </a:r>
              </a:p>
            </p:txBody>
          </p:sp>
        </mc:Choice>
        <mc:Fallback xmlns="">
          <p:sp>
            <p:nvSpPr>
              <p:cNvPr id="31" name="Прямоугольник 30">
                <a:extLst>
                  <a:ext uri="{FF2B5EF4-FFF2-40B4-BE49-F238E27FC236}">
                    <a16:creationId xmlns:a16="http://schemas.microsoft.com/office/drawing/2014/main" id="{5736E272-F466-4231-9568-1F389F0CE5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534" y="4872823"/>
                <a:ext cx="6076087" cy="584775"/>
              </a:xfrm>
              <a:prstGeom prst="rect">
                <a:avLst/>
              </a:prstGeom>
              <a:blipFill>
                <a:blip r:embed="rId11"/>
                <a:stretch>
                  <a:fillRect t="-12500" r="-1606" b="-3437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27A71848-E1B8-442D-8853-5FE2A8553C5A}"/>
                  </a:ext>
                </a:extLst>
              </p:cNvPr>
              <p:cNvSpPr/>
              <p:nvPr/>
            </p:nvSpPr>
            <p:spPr>
              <a:xfrm>
                <a:off x="206015" y="5505525"/>
                <a:ext cx="5569151" cy="107721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ru-RU" sz="3200" dirty="0">
                    <a:solidFill>
                      <a:schemeClr val="bg1"/>
                    </a:solidFill>
                    <a:latin typeface="-apple-system"/>
                  </a:rPr>
                  <a:t>Повторяйте до тех пор, пока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𝐸</m:t>
                    </m:r>
                  </m:oMath>
                </a14:m>
                <a:r>
                  <a:rPr lang="ru-RU" sz="3200" dirty="0">
                    <a:solidFill>
                      <a:schemeClr val="bg1"/>
                    </a:solidFill>
                    <a:latin typeface="-apple-system"/>
                  </a:rPr>
                  <a:t> не станет приемлемой</a:t>
                </a:r>
              </a:p>
            </p:txBody>
          </p:sp>
        </mc:Choice>
        <mc:Fallback xmlns="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27A71848-E1B8-442D-8853-5FE2A8553C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015" y="5505525"/>
                <a:ext cx="5569151" cy="1077218"/>
              </a:xfrm>
              <a:prstGeom prst="rect">
                <a:avLst/>
              </a:prstGeom>
              <a:blipFill>
                <a:blip r:embed="rId12"/>
                <a:stretch>
                  <a:fillRect l="-2848" t="-6780" b="-1751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Прямая со стрелкой 32">
            <a:extLst>
              <a:ext uri="{FF2B5EF4-FFF2-40B4-BE49-F238E27FC236}">
                <a16:creationId xmlns:a16="http://schemas.microsoft.com/office/drawing/2014/main" id="{E4082F1A-5AD4-4ABD-9943-14BB5BF066C1}"/>
              </a:ext>
            </a:extLst>
          </p:cNvPr>
          <p:cNvCxnSpPr>
            <a:cxnSpLocks/>
          </p:cNvCxnSpPr>
          <p:nvPr/>
        </p:nvCxnSpPr>
        <p:spPr>
          <a:xfrm>
            <a:off x="6326492" y="4544875"/>
            <a:ext cx="862343" cy="199322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Прямая со стрелкой 33">
            <a:extLst>
              <a:ext uri="{FF2B5EF4-FFF2-40B4-BE49-F238E27FC236}">
                <a16:creationId xmlns:a16="http://schemas.microsoft.com/office/drawing/2014/main" id="{575150DE-BC86-43E8-AE46-A2CA51A6BC45}"/>
              </a:ext>
            </a:extLst>
          </p:cNvPr>
          <p:cNvCxnSpPr>
            <a:cxnSpLocks/>
          </p:cNvCxnSpPr>
          <p:nvPr/>
        </p:nvCxnSpPr>
        <p:spPr>
          <a:xfrm>
            <a:off x="6662119" y="5382325"/>
            <a:ext cx="191091" cy="47631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Овал 34">
            <a:extLst>
              <a:ext uri="{FF2B5EF4-FFF2-40B4-BE49-F238E27FC236}">
                <a16:creationId xmlns:a16="http://schemas.microsoft.com/office/drawing/2014/main" id="{C2B0348B-5B39-4AFE-AD4D-4E199B25E994}"/>
              </a:ext>
            </a:extLst>
          </p:cNvPr>
          <p:cNvSpPr/>
          <p:nvPr/>
        </p:nvSpPr>
        <p:spPr>
          <a:xfrm>
            <a:off x="6649653" y="5382325"/>
            <a:ext cx="216024" cy="21729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Прямоугольник 36">
                <a:extLst>
                  <a:ext uri="{FF2B5EF4-FFF2-40B4-BE49-F238E27FC236}">
                    <a16:creationId xmlns:a16="http://schemas.microsoft.com/office/drawing/2014/main" id="{43CCE61E-09B9-4BED-8473-D1678BCAB9CC}"/>
                  </a:ext>
                </a:extLst>
              </p:cNvPr>
              <p:cNvSpPr/>
              <p:nvPr/>
            </p:nvSpPr>
            <p:spPr>
              <a:xfrm>
                <a:off x="395141" y="2504024"/>
                <a:ext cx="909146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ru-RU" sz="2800" dirty="0">
                    <a:solidFill>
                      <a:schemeClr val="bg1"/>
                    </a:solidFill>
                    <a:latin typeface="-apple-system"/>
                  </a:rPr>
                  <a:t>Задать</a:t>
                </a:r>
                <a:r>
                  <a:rPr lang="ru-RU" sz="2800" dirty="0">
                    <a:solidFill>
                      <a:schemeClr val="bg1"/>
                    </a:solidFill>
                    <a:ea typeface="Verdana" panose="020B060403050404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𝑏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ru-RU" sz="2800" dirty="0"/>
                  <a:t> </a:t>
                </a:r>
                <a:r>
                  <a:rPr lang="ru-RU" sz="2800" dirty="0">
                    <a:solidFill>
                      <a:schemeClr val="bg1"/>
                    </a:solidFill>
                    <a:latin typeface="-apple-system"/>
                  </a:rPr>
                  <a:t>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𝑏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800" dirty="0"/>
                  <a:t> </a:t>
                </a:r>
                <a:r>
                  <a:rPr lang="en-US" sz="2800" dirty="0">
                    <a:solidFill>
                      <a:schemeClr val="bg1"/>
                    </a:solidFill>
                  </a:rPr>
                  <a:t>(</a:t>
                </a:r>
                <a:r>
                  <a:rPr lang="ru-RU" sz="2800" dirty="0">
                    <a:solidFill>
                      <a:schemeClr val="bg1"/>
                    </a:solidFill>
                  </a:rPr>
                  <a:t>случайным образом или равными нулями</a:t>
                </a:r>
                <a:r>
                  <a:rPr lang="en-US" sz="2800" dirty="0">
                    <a:solidFill>
                      <a:schemeClr val="bg1"/>
                    </a:solidFill>
                  </a:rPr>
                  <a:t>)</a:t>
                </a:r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7" name="Прямоугольник 36">
                <a:extLst>
                  <a:ext uri="{FF2B5EF4-FFF2-40B4-BE49-F238E27FC236}">
                    <a16:creationId xmlns:a16="http://schemas.microsoft.com/office/drawing/2014/main" id="{43CCE61E-09B9-4BED-8473-D1678BCAB9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141" y="2504024"/>
                <a:ext cx="9091463" cy="523220"/>
              </a:xfrm>
              <a:prstGeom prst="rect">
                <a:avLst/>
              </a:prstGeom>
              <a:blipFill>
                <a:blip r:embed="rId13"/>
                <a:stretch>
                  <a:fillRect l="-1408" t="-11628" r="-335" b="-3255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47862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2.96296E-6 L 0.11458 0.03172 " pathEditMode="relative" rAng="0" ptsTypes="AA">
                                      <p:cBhvr>
                                        <p:cTn id="42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729" y="157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21" grpId="0"/>
      <p:bldP spid="16" grpId="0"/>
      <p:bldP spid="17" grpId="0"/>
      <p:bldP spid="29" grpId="0"/>
      <p:bldP spid="30" grpId="0"/>
      <p:bldP spid="31" grpId="0"/>
      <p:bldP spid="4" grpId="0"/>
      <p:bldP spid="35" grpId="0" animBg="1"/>
      <p:bldP spid="35" grpId="1" animBg="1"/>
      <p:bldP spid="35" grpId="2" animBg="1"/>
      <p:bldP spid="3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62930" y="759220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Линейная регрессия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26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Регрессия. Антон Долганов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6" name="Заголовок 1">
            <a:extLst>
              <a:ext uri="{FF2B5EF4-FFF2-40B4-BE49-F238E27FC236}">
                <a16:creationId xmlns:a16="http://schemas.microsoft.com/office/drawing/2014/main" id="{D2624FEE-71F0-4AFC-B01B-68C4ACE3B66E}"/>
              </a:ext>
            </a:extLst>
          </p:cNvPr>
          <p:cNvSpPr txBox="1">
            <a:spLocks/>
          </p:cNvSpPr>
          <p:nvPr/>
        </p:nvSpPr>
        <p:spPr>
          <a:xfrm>
            <a:off x="2683010" y="1231850"/>
            <a:ext cx="659613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Градиентный спуск</a:t>
            </a:r>
          </a:p>
        </p:txBody>
      </p:sp>
      <p:cxnSp>
        <p:nvCxnSpPr>
          <p:cNvPr id="23" name="Прямая со стрелкой 22">
            <a:extLst>
              <a:ext uri="{FF2B5EF4-FFF2-40B4-BE49-F238E27FC236}">
                <a16:creationId xmlns:a16="http://schemas.microsoft.com/office/drawing/2014/main" id="{2042467F-783D-46C1-A47E-B32FA789ACD0}"/>
              </a:ext>
            </a:extLst>
          </p:cNvPr>
          <p:cNvCxnSpPr>
            <a:cxnSpLocks/>
          </p:cNvCxnSpPr>
          <p:nvPr/>
        </p:nvCxnSpPr>
        <p:spPr>
          <a:xfrm flipV="1">
            <a:off x="1343472" y="2173440"/>
            <a:ext cx="0" cy="4493122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 стрелкой 23">
            <a:extLst>
              <a:ext uri="{FF2B5EF4-FFF2-40B4-BE49-F238E27FC236}">
                <a16:creationId xmlns:a16="http://schemas.microsoft.com/office/drawing/2014/main" id="{940127AF-C8DA-440F-A382-1B70B5D576D0}"/>
              </a:ext>
            </a:extLst>
          </p:cNvPr>
          <p:cNvCxnSpPr>
            <a:cxnSpLocks/>
          </p:cNvCxnSpPr>
          <p:nvPr/>
        </p:nvCxnSpPr>
        <p:spPr>
          <a:xfrm>
            <a:off x="695400" y="5805264"/>
            <a:ext cx="7848872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A4FAA1A4-E0CD-43EC-A7AF-78C56693A277}"/>
                  </a:ext>
                </a:extLst>
              </p:cNvPr>
              <p:cNvSpPr/>
              <p:nvPr/>
            </p:nvSpPr>
            <p:spPr>
              <a:xfrm>
                <a:off x="8404917" y="6008466"/>
                <a:ext cx="676018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ru-RU" sz="3200" dirty="0"/>
              </a:p>
            </p:txBody>
          </p:sp>
        </mc:Choice>
        <mc:Fallback xmlns="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A4FAA1A4-E0CD-43EC-A7AF-78C56693A2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4917" y="6008466"/>
                <a:ext cx="676018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Прямоугольник 31">
                <a:extLst>
                  <a:ext uri="{FF2B5EF4-FFF2-40B4-BE49-F238E27FC236}">
                    <a16:creationId xmlns:a16="http://schemas.microsoft.com/office/drawing/2014/main" id="{E8E5967F-CEC4-4995-9D43-1A0F9D5E455F}"/>
                  </a:ext>
                </a:extLst>
              </p:cNvPr>
              <p:cNvSpPr/>
              <p:nvPr/>
            </p:nvSpPr>
            <p:spPr>
              <a:xfrm>
                <a:off x="676944" y="1958405"/>
                <a:ext cx="666528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ru-RU" sz="3200" dirty="0"/>
              </a:p>
            </p:txBody>
          </p:sp>
        </mc:Choice>
        <mc:Fallback xmlns="">
          <p:sp>
            <p:nvSpPr>
              <p:cNvPr id="32" name="Прямоугольник 31">
                <a:extLst>
                  <a:ext uri="{FF2B5EF4-FFF2-40B4-BE49-F238E27FC236}">
                    <a16:creationId xmlns:a16="http://schemas.microsoft.com/office/drawing/2014/main" id="{E8E5967F-CEC4-4995-9D43-1A0F9D5E45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944" y="1958405"/>
                <a:ext cx="666528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Овал 14">
            <a:extLst>
              <a:ext uri="{FF2B5EF4-FFF2-40B4-BE49-F238E27FC236}">
                <a16:creationId xmlns:a16="http://schemas.microsoft.com/office/drawing/2014/main" id="{B395743E-DB80-4A2E-AB67-FA38AA5D86A1}"/>
              </a:ext>
            </a:extLst>
          </p:cNvPr>
          <p:cNvSpPr/>
          <p:nvPr/>
        </p:nvSpPr>
        <p:spPr>
          <a:xfrm>
            <a:off x="263352" y="1932695"/>
            <a:ext cx="8613354" cy="4912646"/>
          </a:xfrm>
          <a:prstGeom prst="ellipse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8" name="Овал 37">
            <a:extLst>
              <a:ext uri="{FF2B5EF4-FFF2-40B4-BE49-F238E27FC236}">
                <a16:creationId xmlns:a16="http://schemas.microsoft.com/office/drawing/2014/main" id="{1AEEC850-AB37-409D-9276-DF6A95A6D54A}"/>
              </a:ext>
            </a:extLst>
          </p:cNvPr>
          <p:cNvSpPr/>
          <p:nvPr/>
        </p:nvSpPr>
        <p:spPr>
          <a:xfrm>
            <a:off x="1010208" y="2621797"/>
            <a:ext cx="7089042" cy="3627500"/>
          </a:xfrm>
          <a:prstGeom prst="ellipse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9" name="Овал 38">
            <a:extLst>
              <a:ext uri="{FF2B5EF4-FFF2-40B4-BE49-F238E27FC236}">
                <a16:creationId xmlns:a16="http://schemas.microsoft.com/office/drawing/2014/main" id="{688B4C5F-8C24-4C88-A8A3-F7706CEBD402}"/>
              </a:ext>
            </a:extLst>
          </p:cNvPr>
          <p:cNvSpPr/>
          <p:nvPr/>
        </p:nvSpPr>
        <p:spPr>
          <a:xfrm>
            <a:off x="630292" y="2276644"/>
            <a:ext cx="7848873" cy="4317805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0" name="Овал 39">
            <a:extLst>
              <a:ext uri="{FF2B5EF4-FFF2-40B4-BE49-F238E27FC236}">
                <a16:creationId xmlns:a16="http://schemas.microsoft.com/office/drawing/2014/main" id="{21909885-7F70-4B8D-8226-7517961C62C8}"/>
              </a:ext>
            </a:extLst>
          </p:cNvPr>
          <p:cNvSpPr/>
          <p:nvPr/>
        </p:nvSpPr>
        <p:spPr>
          <a:xfrm>
            <a:off x="1852176" y="3068960"/>
            <a:ext cx="5179928" cy="2875119"/>
          </a:xfrm>
          <a:prstGeom prst="ellipse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1" name="Овал 40">
            <a:extLst>
              <a:ext uri="{FF2B5EF4-FFF2-40B4-BE49-F238E27FC236}">
                <a16:creationId xmlns:a16="http://schemas.microsoft.com/office/drawing/2014/main" id="{8D1ABC3D-51EB-4F6A-BC12-4FE9F1DDB962}"/>
              </a:ext>
            </a:extLst>
          </p:cNvPr>
          <p:cNvSpPr/>
          <p:nvPr/>
        </p:nvSpPr>
        <p:spPr>
          <a:xfrm>
            <a:off x="2639616" y="3516814"/>
            <a:ext cx="3305363" cy="2157252"/>
          </a:xfrm>
          <a:prstGeom prst="ellipse">
            <a:avLst/>
          </a:prstGeom>
          <a:noFill/>
          <a:ln w="762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2" name="Овал 41">
            <a:extLst>
              <a:ext uri="{FF2B5EF4-FFF2-40B4-BE49-F238E27FC236}">
                <a16:creationId xmlns:a16="http://schemas.microsoft.com/office/drawing/2014/main" id="{46C9D601-F3E7-4016-9822-022918FF4AA8}"/>
              </a:ext>
            </a:extLst>
          </p:cNvPr>
          <p:cNvSpPr/>
          <p:nvPr/>
        </p:nvSpPr>
        <p:spPr>
          <a:xfrm>
            <a:off x="3143672" y="3798817"/>
            <a:ext cx="2295872" cy="1677386"/>
          </a:xfrm>
          <a:prstGeom prst="ellipse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3" name="Овал 42">
            <a:extLst>
              <a:ext uri="{FF2B5EF4-FFF2-40B4-BE49-F238E27FC236}">
                <a16:creationId xmlns:a16="http://schemas.microsoft.com/office/drawing/2014/main" id="{D1A8FB42-24D5-46A2-A79C-EE0D3149BE2C}"/>
              </a:ext>
            </a:extLst>
          </p:cNvPr>
          <p:cNvSpPr/>
          <p:nvPr/>
        </p:nvSpPr>
        <p:spPr>
          <a:xfrm>
            <a:off x="1859924" y="3096666"/>
            <a:ext cx="5179928" cy="2875119"/>
          </a:xfrm>
          <a:prstGeom prst="ellipse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4" name="Овал 43">
            <a:extLst>
              <a:ext uri="{FF2B5EF4-FFF2-40B4-BE49-F238E27FC236}">
                <a16:creationId xmlns:a16="http://schemas.microsoft.com/office/drawing/2014/main" id="{080B4C3A-4AEE-4686-B3BC-B5C4A1AC8EA1}"/>
              </a:ext>
            </a:extLst>
          </p:cNvPr>
          <p:cNvSpPr/>
          <p:nvPr/>
        </p:nvSpPr>
        <p:spPr>
          <a:xfrm>
            <a:off x="3640034" y="4027912"/>
            <a:ext cx="1368152" cy="1219196"/>
          </a:xfrm>
          <a:prstGeom prst="ellipse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5" name="Овал 44">
            <a:extLst>
              <a:ext uri="{FF2B5EF4-FFF2-40B4-BE49-F238E27FC236}">
                <a16:creationId xmlns:a16="http://schemas.microsoft.com/office/drawing/2014/main" id="{77797044-2D41-4905-B804-678D9E36CAD3}"/>
              </a:ext>
            </a:extLst>
          </p:cNvPr>
          <p:cNvSpPr/>
          <p:nvPr/>
        </p:nvSpPr>
        <p:spPr>
          <a:xfrm>
            <a:off x="3914051" y="4260815"/>
            <a:ext cx="861937" cy="669249"/>
          </a:xfrm>
          <a:prstGeom prst="ellipse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6" name="Овал 45">
            <a:extLst>
              <a:ext uri="{FF2B5EF4-FFF2-40B4-BE49-F238E27FC236}">
                <a16:creationId xmlns:a16="http://schemas.microsoft.com/office/drawing/2014/main" id="{6B9B232A-E75C-42FC-AFA0-D9A00A9CACB3}"/>
              </a:ext>
            </a:extLst>
          </p:cNvPr>
          <p:cNvSpPr/>
          <p:nvPr/>
        </p:nvSpPr>
        <p:spPr>
          <a:xfrm>
            <a:off x="4162595" y="4403603"/>
            <a:ext cx="364847" cy="383671"/>
          </a:xfrm>
          <a:prstGeom prst="ellipse">
            <a:avLst/>
          </a:prstGeom>
          <a:noFill/>
          <a:ln w="762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0F7B6E40-94C4-42EB-8857-DF9C398D6251}"/>
              </a:ext>
            </a:extLst>
          </p:cNvPr>
          <p:cNvSpPr/>
          <p:nvPr/>
        </p:nvSpPr>
        <p:spPr>
          <a:xfrm>
            <a:off x="9264352" y="1129247"/>
            <a:ext cx="619465" cy="589311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7" name="Прямоугольник 46">
            <a:extLst>
              <a:ext uri="{FF2B5EF4-FFF2-40B4-BE49-F238E27FC236}">
                <a16:creationId xmlns:a16="http://schemas.microsoft.com/office/drawing/2014/main" id="{8881667B-33AD-4AE5-99DF-EEFC1EA21C8D}"/>
              </a:ext>
            </a:extLst>
          </p:cNvPr>
          <p:cNvSpPr/>
          <p:nvPr/>
        </p:nvSpPr>
        <p:spPr>
          <a:xfrm>
            <a:off x="9264351" y="1716903"/>
            <a:ext cx="619465" cy="589311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8" name="Прямоугольник 47">
            <a:extLst>
              <a:ext uri="{FF2B5EF4-FFF2-40B4-BE49-F238E27FC236}">
                <a16:creationId xmlns:a16="http://schemas.microsoft.com/office/drawing/2014/main" id="{2FE64C42-1CAB-46BE-8A64-A33C9F63922B}"/>
              </a:ext>
            </a:extLst>
          </p:cNvPr>
          <p:cNvSpPr/>
          <p:nvPr/>
        </p:nvSpPr>
        <p:spPr>
          <a:xfrm>
            <a:off x="9264351" y="2327175"/>
            <a:ext cx="619465" cy="589311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9" name="Прямоугольник 48">
            <a:extLst>
              <a:ext uri="{FF2B5EF4-FFF2-40B4-BE49-F238E27FC236}">
                <a16:creationId xmlns:a16="http://schemas.microsoft.com/office/drawing/2014/main" id="{E3076994-DB07-4F8F-9225-DA2436A018CA}"/>
              </a:ext>
            </a:extLst>
          </p:cNvPr>
          <p:cNvSpPr/>
          <p:nvPr/>
        </p:nvSpPr>
        <p:spPr>
          <a:xfrm>
            <a:off x="9264350" y="2926686"/>
            <a:ext cx="619465" cy="589311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0" name="Прямоугольник 49">
            <a:extLst>
              <a:ext uri="{FF2B5EF4-FFF2-40B4-BE49-F238E27FC236}">
                <a16:creationId xmlns:a16="http://schemas.microsoft.com/office/drawing/2014/main" id="{04C339B0-B1C3-4810-AE89-9AE396FD7BA2}"/>
              </a:ext>
            </a:extLst>
          </p:cNvPr>
          <p:cNvSpPr/>
          <p:nvPr/>
        </p:nvSpPr>
        <p:spPr>
          <a:xfrm>
            <a:off x="9264349" y="3514342"/>
            <a:ext cx="619465" cy="589311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1" name="Прямоугольник 50">
            <a:extLst>
              <a:ext uri="{FF2B5EF4-FFF2-40B4-BE49-F238E27FC236}">
                <a16:creationId xmlns:a16="http://schemas.microsoft.com/office/drawing/2014/main" id="{3B1BF438-ADF5-436F-855B-7DFA8F7D5F81}"/>
              </a:ext>
            </a:extLst>
          </p:cNvPr>
          <p:cNvSpPr/>
          <p:nvPr/>
        </p:nvSpPr>
        <p:spPr>
          <a:xfrm>
            <a:off x="9264348" y="4112198"/>
            <a:ext cx="619465" cy="589311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2" name="Прямоугольник 51">
            <a:extLst>
              <a:ext uri="{FF2B5EF4-FFF2-40B4-BE49-F238E27FC236}">
                <a16:creationId xmlns:a16="http://schemas.microsoft.com/office/drawing/2014/main" id="{A0F2DE73-57A7-4898-8697-72ECEE4063EC}"/>
              </a:ext>
            </a:extLst>
          </p:cNvPr>
          <p:cNvSpPr/>
          <p:nvPr/>
        </p:nvSpPr>
        <p:spPr>
          <a:xfrm>
            <a:off x="9264348" y="4710054"/>
            <a:ext cx="619465" cy="589311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3" name="Прямоугольник 52">
            <a:extLst>
              <a:ext uri="{FF2B5EF4-FFF2-40B4-BE49-F238E27FC236}">
                <a16:creationId xmlns:a16="http://schemas.microsoft.com/office/drawing/2014/main" id="{7F2F65A7-C2A3-4BA7-B72F-9272549A0BB3}"/>
              </a:ext>
            </a:extLst>
          </p:cNvPr>
          <p:cNvSpPr/>
          <p:nvPr/>
        </p:nvSpPr>
        <p:spPr>
          <a:xfrm>
            <a:off x="9264345" y="5895566"/>
            <a:ext cx="619465" cy="589311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4" name="Прямоугольник 53">
            <a:extLst>
              <a:ext uri="{FF2B5EF4-FFF2-40B4-BE49-F238E27FC236}">
                <a16:creationId xmlns:a16="http://schemas.microsoft.com/office/drawing/2014/main" id="{E65AFFFE-4FCB-47BB-B7DC-21C29C6DD8E1}"/>
              </a:ext>
            </a:extLst>
          </p:cNvPr>
          <p:cNvSpPr/>
          <p:nvPr/>
        </p:nvSpPr>
        <p:spPr>
          <a:xfrm>
            <a:off x="9264346" y="5299365"/>
            <a:ext cx="619465" cy="589311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5" name="Заголовок 1">
            <a:extLst>
              <a:ext uri="{FF2B5EF4-FFF2-40B4-BE49-F238E27FC236}">
                <a16:creationId xmlns:a16="http://schemas.microsoft.com/office/drawing/2014/main" id="{4D2B4687-9462-4B14-990E-6FE0FCD6CA27}"/>
              </a:ext>
            </a:extLst>
          </p:cNvPr>
          <p:cNvSpPr txBox="1">
            <a:spLocks/>
          </p:cNvSpPr>
          <p:nvPr/>
        </p:nvSpPr>
        <p:spPr>
          <a:xfrm>
            <a:off x="9866116" y="996061"/>
            <a:ext cx="2278555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Высокие</a:t>
            </a:r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E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56" name="Заголовок 1">
            <a:extLst>
              <a:ext uri="{FF2B5EF4-FFF2-40B4-BE49-F238E27FC236}">
                <a16:creationId xmlns:a16="http://schemas.microsoft.com/office/drawing/2014/main" id="{C181FF8F-4810-4081-9876-FF61EF2AE840}"/>
              </a:ext>
            </a:extLst>
          </p:cNvPr>
          <p:cNvSpPr txBox="1">
            <a:spLocks/>
          </p:cNvSpPr>
          <p:nvPr/>
        </p:nvSpPr>
        <p:spPr>
          <a:xfrm>
            <a:off x="9866117" y="5684910"/>
            <a:ext cx="1990936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Низкие</a:t>
            </a:r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E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9" name="Овал 18">
            <a:extLst>
              <a:ext uri="{FF2B5EF4-FFF2-40B4-BE49-F238E27FC236}">
                <a16:creationId xmlns:a16="http://schemas.microsoft.com/office/drawing/2014/main" id="{D5210CC2-F3DB-4BF2-880C-0804F7272F6F}"/>
              </a:ext>
            </a:extLst>
          </p:cNvPr>
          <p:cNvSpPr/>
          <p:nvPr/>
        </p:nvSpPr>
        <p:spPr>
          <a:xfrm>
            <a:off x="1156483" y="5648466"/>
            <a:ext cx="360000" cy="36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2" name="Прямая со стрелкой 21">
            <a:extLst>
              <a:ext uri="{FF2B5EF4-FFF2-40B4-BE49-F238E27FC236}">
                <a16:creationId xmlns:a16="http://schemas.microsoft.com/office/drawing/2014/main" id="{ABF9F61A-D0C3-43A8-B517-9888A78379EA}"/>
              </a:ext>
            </a:extLst>
          </p:cNvPr>
          <p:cNvCxnSpPr>
            <a:cxnSpLocks/>
          </p:cNvCxnSpPr>
          <p:nvPr/>
        </p:nvCxnSpPr>
        <p:spPr>
          <a:xfrm flipV="1">
            <a:off x="1487488" y="5085184"/>
            <a:ext cx="648072" cy="671274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Прямая со стрелкой 56">
            <a:extLst>
              <a:ext uri="{FF2B5EF4-FFF2-40B4-BE49-F238E27FC236}">
                <a16:creationId xmlns:a16="http://schemas.microsoft.com/office/drawing/2014/main" id="{E8B8018E-035F-4911-8323-30334A7E8A56}"/>
              </a:ext>
            </a:extLst>
          </p:cNvPr>
          <p:cNvCxnSpPr>
            <a:cxnSpLocks/>
          </p:cNvCxnSpPr>
          <p:nvPr/>
        </p:nvCxnSpPr>
        <p:spPr>
          <a:xfrm flipV="1">
            <a:off x="2063552" y="4725144"/>
            <a:ext cx="576064" cy="395386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Прямая со стрелкой 60">
            <a:extLst>
              <a:ext uri="{FF2B5EF4-FFF2-40B4-BE49-F238E27FC236}">
                <a16:creationId xmlns:a16="http://schemas.microsoft.com/office/drawing/2014/main" id="{609D791A-A31F-4504-8D06-67F2FECAF7B6}"/>
              </a:ext>
            </a:extLst>
          </p:cNvPr>
          <p:cNvCxnSpPr>
            <a:cxnSpLocks/>
          </p:cNvCxnSpPr>
          <p:nvPr/>
        </p:nvCxnSpPr>
        <p:spPr>
          <a:xfrm flipV="1">
            <a:off x="2711624" y="4653136"/>
            <a:ext cx="504056" cy="111824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Прямая со стрелкой 66">
            <a:extLst>
              <a:ext uri="{FF2B5EF4-FFF2-40B4-BE49-F238E27FC236}">
                <a16:creationId xmlns:a16="http://schemas.microsoft.com/office/drawing/2014/main" id="{4A76D06B-C598-4722-A190-3774FD4C4ACA}"/>
              </a:ext>
            </a:extLst>
          </p:cNvPr>
          <p:cNvCxnSpPr>
            <a:cxnSpLocks/>
            <a:endCxn id="44" idx="2"/>
          </p:cNvCxnSpPr>
          <p:nvPr/>
        </p:nvCxnSpPr>
        <p:spPr>
          <a:xfrm flipV="1">
            <a:off x="3215680" y="4637510"/>
            <a:ext cx="424354" cy="15626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Прямая со стрелкой 68">
            <a:extLst>
              <a:ext uri="{FF2B5EF4-FFF2-40B4-BE49-F238E27FC236}">
                <a16:creationId xmlns:a16="http://schemas.microsoft.com/office/drawing/2014/main" id="{F81C2F9C-BCED-41E0-BA07-5734FB8F0492}"/>
              </a:ext>
            </a:extLst>
          </p:cNvPr>
          <p:cNvCxnSpPr>
            <a:cxnSpLocks/>
          </p:cNvCxnSpPr>
          <p:nvPr/>
        </p:nvCxnSpPr>
        <p:spPr>
          <a:xfrm flipV="1">
            <a:off x="3791744" y="4581128"/>
            <a:ext cx="375772" cy="23634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Прямоугольник 70">
                <a:extLst>
                  <a:ext uri="{FF2B5EF4-FFF2-40B4-BE49-F238E27FC236}">
                    <a16:creationId xmlns:a16="http://schemas.microsoft.com/office/drawing/2014/main" id="{1F44DB0F-0464-4D76-8A7A-199D473FFD17}"/>
                  </a:ext>
                </a:extLst>
              </p:cNvPr>
              <p:cNvSpPr/>
              <p:nvPr/>
            </p:nvSpPr>
            <p:spPr>
              <a:xfrm>
                <a:off x="10221110" y="3192088"/>
                <a:ext cx="1515030" cy="5132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𝐸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~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(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0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)</m:t>
                      </m:r>
                      <m:r>
                        <a:rPr lang="en-US" sz="2800" b="0" i="1" baseline="300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2</m:t>
                      </m:r>
                    </m:oMath>
                  </m:oMathPara>
                </a14:m>
                <a:endParaRPr lang="ru-RU" sz="2800" baseline="30000" dirty="0"/>
              </a:p>
            </p:txBody>
          </p:sp>
        </mc:Choice>
        <mc:Fallback xmlns="">
          <p:sp>
            <p:nvSpPr>
              <p:cNvPr id="71" name="Прямоугольник 70">
                <a:extLst>
                  <a:ext uri="{FF2B5EF4-FFF2-40B4-BE49-F238E27FC236}">
                    <a16:creationId xmlns:a16="http://schemas.microsoft.com/office/drawing/2014/main" id="{1F44DB0F-0464-4D76-8A7A-199D473FFD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21110" y="3192088"/>
                <a:ext cx="1515030" cy="51328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Прямоугольник 71">
                <a:extLst>
                  <a:ext uri="{FF2B5EF4-FFF2-40B4-BE49-F238E27FC236}">
                    <a16:creationId xmlns:a16="http://schemas.microsoft.com/office/drawing/2014/main" id="{9B355600-7E6A-422D-8DAD-A9E0ACD23AB7}"/>
                  </a:ext>
                </a:extLst>
              </p:cNvPr>
              <p:cNvSpPr/>
              <p:nvPr/>
            </p:nvSpPr>
            <p:spPr>
              <a:xfrm>
                <a:off x="10220565" y="3890321"/>
                <a:ext cx="1506758" cy="5132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𝐸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~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(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)</m:t>
                      </m:r>
                      <m:r>
                        <a:rPr lang="en-US" sz="2800" b="0" i="1" baseline="300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2</m:t>
                      </m:r>
                    </m:oMath>
                  </m:oMathPara>
                </a14:m>
                <a:endParaRPr lang="ru-RU" sz="2800" baseline="30000" dirty="0"/>
              </a:p>
            </p:txBody>
          </p:sp>
        </mc:Choice>
        <mc:Fallback xmlns="">
          <p:sp>
            <p:nvSpPr>
              <p:cNvPr id="72" name="Прямоугольник 71">
                <a:extLst>
                  <a:ext uri="{FF2B5EF4-FFF2-40B4-BE49-F238E27FC236}">
                    <a16:creationId xmlns:a16="http://schemas.microsoft.com/office/drawing/2014/main" id="{9B355600-7E6A-422D-8DAD-A9E0ACD23A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20565" y="3890321"/>
                <a:ext cx="1506758" cy="51328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0895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18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/>
      <p:bldP spid="56" grpId="0"/>
      <p:bldP spid="19" grpId="0" animBg="1"/>
      <p:bldP spid="71" grpId="0"/>
      <p:bldP spid="7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62930" y="759220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Линейная регрессия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27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Регрессия. Антон Долганов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6" name="Заголовок 1">
            <a:extLst>
              <a:ext uri="{FF2B5EF4-FFF2-40B4-BE49-F238E27FC236}">
                <a16:creationId xmlns:a16="http://schemas.microsoft.com/office/drawing/2014/main" id="{D2624FEE-71F0-4AFC-B01B-68C4ACE3B66E}"/>
              </a:ext>
            </a:extLst>
          </p:cNvPr>
          <p:cNvSpPr txBox="1">
            <a:spLocks/>
          </p:cNvSpPr>
          <p:nvPr/>
        </p:nvSpPr>
        <p:spPr>
          <a:xfrm>
            <a:off x="2683010" y="1231850"/>
            <a:ext cx="773347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Градиентный спуск</a:t>
            </a:r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: </a:t>
            </a: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Обобщение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19D279F-8930-42D4-9C4D-158B3AAF38D6}"/>
                  </a:ext>
                </a:extLst>
              </p:cNvPr>
              <p:cNvSpPr txBox="1"/>
              <p:nvPr/>
            </p:nvSpPr>
            <p:spPr>
              <a:xfrm>
                <a:off x="4079776" y="2060848"/>
                <a:ext cx="3679341" cy="5564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acc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𝑦</m:t>
                          </m:r>
                        </m:e>
                      </m:acc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+…+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𝑝</m:t>
                          </m:r>
                        </m:sub>
                      </m:sSub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𝑝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; </m:t>
                      </m:r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19D279F-8930-42D4-9C4D-158B3AAF38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9776" y="2060848"/>
                <a:ext cx="3679341" cy="55643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5BAC8E17-8677-4BB8-AA70-59756085E31C}"/>
                  </a:ext>
                </a:extLst>
              </p:cNvPr>
              <p:cNvSpPr/>
              <p:nvPr/>
            </p:nvSpPr>
            <p:spPr>
              <a:xfrm>
                <a:off x="5591944" y="2564904"/>
                <a:ext cx="4974632" cy="9573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𝐸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2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b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sz="28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{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sz="28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8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acc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−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}</m:t>
                              </m:r>
                            </m:e>
                            <m:sup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𝑚𝑖𝑛</m:t>
                          </m:r>
                        </m:e>
                      </m:nary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5BAC8E17-8677-4BB8-AA70-59756085E3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1944" y="2564904"/>
                <a:ext cx="4974632" cy="95737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0F377DE6-4A11-4753-8779-7FEADBC8A127}"/>
                  </a:ext>
                </a:extLst>
              </p:cNvPr>
              <p:cNvSpPr/>
              <p:nvPr/>
            </p:nvSpPr>
            <p:spPr>
              <a:xfrm>
                <a:off x="5923370" y="3590592"/>
                <a:ext cx="753068" cy="103316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0F377DE6-4A11-4753-8779-7FEADBC8A1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3370" y="3590592"/>
                <a:ext cx="753068" cy="103316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9E106E79-501E-4970-ABD6-85433EED4D27}"/>
                  </a:ext>
                </a:extLst>
              </p:cNvPr>
              <p:cNvSpPr/>
              <p:nvPr/>
            </p:nvSpPr>
            <p:spPr>
              <a:xfrm>
                <a:off x="4029102" y="5623660"/>
                <a:ext cx="2746052" cy="103316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𝑗</m:t>
                          </m:r>
                        </m:sub>
                      </m:sSub>
                      <m:r>
                        <a:rPr lang="ru-RU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𝑗</m:t>
                          </m:r>
                        </m:sub>
                      </m:sSub>
                      <m:r>
                        <a:rPr lang="en-US" sz="28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l-GR" sz="28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η</m:t>
                      </m:r>
                      <m:r>
                        <a:rPr lang="en-US" sz="28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∗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9E106E79-501E-4970-ABD6-85433EED4D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9102" y="5623660"/>
                <a:ext cx="2746052" cy="103316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7A37454-32AA-41EC-9B28-121AFA6628A2}"/>
                  </a:ext>
                </a:extLst>
              </p:cNvPr>
              <p:cNvSpPr txBox="1"/>
              <p:nvPr/>
            </p:nvSpPr>
            <p:spPr>
              <a:xfrm>
                <a:off x="2861069" y="4607122"/>
                <a:ext cx="4096571" cy="8737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en-US" sz="2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sz="2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sz="2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  <m:r>
                            <a:rPr lang="en-US" sz="2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</m:t>
                          </m:r>
                          <m:r>
                            <a:rPr lang="en-US" sz="2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b>
                        <m:sup>
                          <m:r>
                            <a:rPr lang="en-US" sz="2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{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US" sz="2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−</m:t>
                              </m:r>
                              <m:r>
                                <a:rPr lang="en-US" sz="2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}∗</m:t>
                          </m:r>
                          <m:sSub>
                            <m:sSubPr>
                              <m:ctrlPr>
                                <a:rPr lang="en-US" sz="2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sz="2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b>
                              <m:r>
                                <a:rPr lang="en-US" sz="2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ru-RU" sz="2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7A37454-32AA-41EC-9B28-121AFA6628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1069" y="4607122"/>
                <a:ext cx="4096571" cy="87370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1D8A59E7-B6AC-46EC-A398-3C44C14BC161}"/>
              </a:ext>
            </a:extLst>
          </p:cNvPr>
          <p:cNvSpPr/>
          <p:nvPr/>
        </p:nvSpPr>
        <p:spPr>
          <a:xfrm>
            <a:off x="6960094" y="3728500"/>
            <a:ext cx="16786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j = 1, …, p</a:t>
            </a:r>
            <a:endParaRPr lang="ru-RU" sz="2800" dirty="0">
              <a:solidFill>
                <a:schemeClr val="bg1"/>
              </a:solidFill>
            </a:endParaRPr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52D0A485-9811-4641-9565-E9872E3BC76B}"/>
              </a:ext>
            </a:extLst>
          </p:cNvPr>
          <p:cNvSpPr/>
          <p:nvPr/>
        </p:nvSpPr>
        <p:spPr>
          <a:xfrm>
            <a:off x="6960095" y="5902286"/>
            <a:ext cx="16786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j = 1, …, p</a:t>
            </a:r>
            <a:endParaRPr lang="ru-RU" sz="2800" dirty="0">
              <a:solidFill>
                <a:schemeClr val="bg1"/>
              </a:solidFill>
            </a:endParaRPr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4FA2A7EB-44FE-4F19-9BC0-D54A60937903}"/>
              </a:ext>
            </a:extLst>
          </p:cNvPr>
          <p:cNvSpPr/>
          <p:nvPr/>
        </p:nvSpPr>
        <p:spPr>
          <a:xfrm>
            <a:off x="6960096" y="4700874"/>
            <a:ext cx="16786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j = 1, …, p</a:t>
            </a:r>
            <a:endParaRPr lang="ru-RU" sz="28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Прямоугольник 26">
                <a:extLst>
                  <a:ext uri="{FF2B5EF4-FFF2-40B4-BE49-F238E27FC236}">
                    <a16:creationId xmlns:a16="http://schemas.microsoft.com/office/drawing/2014/main" id="{43CCE61E-09B9-4BED-8473-D1678BCAB9CC}"/>
                  </a:ext>
                </a:extLst>
              </p:cNvPr>
              <p:cNvSpPr/>
              <p:nvPr/>
            </p:nvSpPr>
            <p:spPr>
              <a:xfrm>
                <a:off x="2063552" y="2780928"/>
                <a:ext cx="3442737" cy="5579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ru-RU" sz="2800" dirty="0">
                    <a:solidFill>
                      <a:schemeClr val="bg1"/>
                    </a:solidFill>
                  </a:rPr>
                  <a:t>Задаем </a:t>
                </a:r>
                <a:r>
                  <a:rPr lang="en-US" sz="28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chemeClr val="bg1"/>
                    </a:solidFill>
                  </a:rPr>
                  <a:t>, </a:t>
                </a:r>
                <a:r>
                  <a:rPr lang="en-US" sz="28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j = 1, …, p</a:t>
                </a:r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7" name="Прямоугольник 26">
                <a:extLst>
                  <a:ext uri="{FF2B5EF4-FFF2-40B4-BE49-F238E27FC236}">
                    <a16:creationId xmlns:a16="http://schemas.microsoft.com/office/drawing/2014/main" id="{43CCE61E-09B9-4BED-8473-D1678BCAB9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3552" y="2780928"/>
                <a:ext cx="3442737" cy="557910"/>
              </a:xfrm>
              <a:prstGeom prst="rect">
                <a:avLst/>
              </a:prstGeom>
              <a:blipFill>
                <a:blip r:embed="rId9"/>
                <a:stretch>
                  <a:fillRect l="-3723" t="-11957" r="-2482" b="-25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26287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17" grpId="0"/>
      <p:bldP spid="18" grpId="0"/>
      <p:bldP spid="19" grpId="0"/>
      <p:bldP spid="20" grpId="0"/>
      <p:bldP spid="22" grpId="0"/>
      <p:bldP spid="23" grpId="0"/>
      <p:bldP spid="24" grpId="0"/>
      <p:bldP spid="25" grpId="0"/>
      <p:bldP spid="2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Линейная регрессия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28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Регрессия. Антон Долганов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9CDC258D-1598-419A-96FF-35954355065A}"/>
              </a:ext>
            </a:extLst>
          </p:cNvPr>
          <p:cNvSpPr/>
          <p:nvPr/>
        </p:nvSpPr>
        <p:spPr>
          <a:xfrm>
            <a:off x="5309995" y="1484295"/>
            <a:ext cx="14013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Python</a:t>
            </a:r>
            <a:endParaRPr lang="ru-RU" sz="24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9E98839E-FF8A-4E6D-8DC3-DABFBA744AF4}"/>
              </a:ext>
            </a:extLst>
          </p:cNvPr>
          <p:cNvSpPr/>
          <p:nvPr/>
        </p:nvSpPr>
        <p:spPr>
          <a:xfrm>
            <a:off x="170398" y="1867075"/>
            <a:ext cx="1089687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C586C0"/>
                </a:solidFill>
                <a:latin typeface="Courier New" panose="02070309020205020404" pitchFamily="49" charset="0"/>
              </a:rPr>
              <a:t>from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sklearn.linear_model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400" dirty="0">
                <a:solidFill>
                  <a:srgbClr val="C586C0"/>
                </a:solidFill>
                <a:latin typeface="Courier New" panose="02070309020205020404" pitchFamily="49" charset="0"/>
              </a:rPr>
              <a:t>import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LinearRegression</a:t>
            </a:r>
            <a:endParaRPr lang="en-US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5CA432BE-BC9F-4D71-9564-A12B33427928}"/>
              </a:ext>
            </a:extLst>
          </p:cNvPr>
          <p:cNvSpPr/>
          <p:nvPr/>
        </p:nvSpPr>
        <p:spPr>
          <a:xfrm>
            <a:off x="165646" y="2480830"/>
            <a:ext cx="77428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lr = LinearRegression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fit_intercept=</a:t>
            </a:r>
            <a:r>
              <a:rPr lang="tr-TR" sz="2400" dirty="0">
                <a:solidFill>
                  <a:srgbClr val="569CD6"/>
                </a:solidFill>
                <a:latin typeface="Courier New" panose="02070309020205020404" pitchFamily="49" charset="0"/>
              </a:rPr>
              <a:t>True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tr-TR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D7B652F0-F0CE-4569-9364-4BC32F0B7243}"/>
              </a:ext>
            </a:extLst>
          </p:cNvPr>
          <p:cNvSpPr/>
          <p:nvPr/>
        </p:nvSpPr>
        <p:spPr>
          <a:xfrm>
            <a:off x="165646" y="2942495"/>
            <a:ext cx="258115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lr.get_params</a:t>
            </a:r>
            <a:endParaRPr lang="tr-TR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277AAA7C-003C-4D85-BA72-8317E8FB07FF}"/>
              </a:ext>
            </a:extLst>
          </p:cNvPr>
          <p:cNvSpPr/>
          <p:nvPr/>
        </p:nvSpPr>
        <p:spPr>
          <a:xfrm>
            <a:off x="3647728" y="2921099"/>
            <a:ext cx="77428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D5D5D5"/>
                </a:solidFill>
                <a:latin typeface="Courier New" panose="02070309020205020404" pitchFamily="49" charset="0"/>
              </a:rPr>
              <a:t>LinearRegression</a:t>
            </a:r>
            <a:r>
              <a:rPr lang="en-US" dirty="0">
                <a:solidFill>
                  <a:srgbClr val="D5D5D5"/>
                </a:solidFill>
                <a:latin typeface="Courier New" panose="02070309020205020404" pitchFamily="49" charset="0"/>
              </a:rPr>
              <a:t>(</a:t>
            </a:r>
            <a:r>
              <a:rPr lang="en-US" dirty="0" err="1">
                <a:solidFill>
                  <a:srgbClr val="D5D5D5"/>
                </a:solidFill>
                <a:latin typeface="Courier New" panose="02070309020205020404" pitchFamily="49" charset="0"/>
              </a:rPr>
              <a:t>copy_X</a:t>
            </a:r>
            <a:r>
              <a:rPr lang="en-US" dirty="0">
                <a:solidFill>
                  <a:srgbClr val="D5D5D5"/>
                </a:solidFill>
                <a:latin typeface="Courier New" panose="02070309020205020404" pitchFamily="49" charset="0"/>
              </a:rPr>
              <a:t>=True, </a:t>
            </a:r>
            <a:r>
              <a:rPr lang="en-US" dirty="0" err="1">
                <a:solidFill>
                  <a:srgbClr val="D5D5D5"/>
                </a:solidFill>
                <a:latin typeface="Courier New" panose="02070309020205020404" pitchFamily="49" charset="0"/>
              </a:rPr>
              <a:t>fit_intercept</a:t>
            </a:r>
            <a:r>
              <a:rPr lang="en-US" dirty="0">
                <a:solidFill>
                  <a:srgbClr val="D5D5D5"/>
                </a:solidFill>
                <a:latin typeface="Courier New" panose="02070309020205020404" pitchFamily="49" charset="0"/>
              </a:rPr>
              <a:t>=True, </a:t>
            </a:r>
            <a:r>
              <a:rPr lang="en-US" dirty="0" err="1">
                <a:solidFill>
                  <a:srgbClr val="D5D5D5"/>
                </a:solidFill>
                <a:latin typeface="Courier New" panose="02070309020205020404" pitchFamily="49" charset="0"/>
              </a:rPr>
              <a:t>n_jobs</a:t>
            </a:r>
            <a:r>
              <a:rPr lang="en-US" dirty="0">
                <a:solidFill>
                  <a:srgbClr val="D5D5D5"/>
                </a:solidFill>
                <a:latin typeface="Courier New" panose="02070309020205020404" pitchFamily="49" charset="0"/>
              </a:rPr>
              <a:t>=None, normalize=False)</a:t>
            </a:r>
            <a:endParaRPr lang="ru-RU" dirty="0"/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7DBA4E2B-1DDD-42F2-B092-AA9E97F4F40A}"/>
              </a:ext>
            </a:extLst>
          </p:cNvPr>
          <p:cNvSpPr/>
          <p:nvPr/>
        </p:nvSpPr>
        <p:spPr>
          <a:xfrm>
            <a:off x="136238" y="3567430"/>
            <a:ext cx="23968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lr.fit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x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y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tr-TR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31B95ACA-4187-4F29-876C-48D99891A603}"/>
              </a:ext>
            </a:extLst>
          </p:cNvPr>
          <p:cNvSpPr/>
          <p:nvPr/>
        </p:nvSpPr>
        <p:spPr>
          <a:xfrm>
            <a:off x="136238" y="4192365"/>
            <a:ext cx="442460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y_predict=lr.predict(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x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)</a:t>
            </a: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BD1D60E1-4074-4D6C-837A-3BB276AB59E2}"/>
              </a:ext>
            </a:extLst>
          </p:cNvPr>
          <p:cNvSpPr/>
          <p:nvPr/>
        </p:nvSpPr>
        <p:spPr>
          <a:xfrm>
            <a:off x="165646" y="4757839"/>
            <a:ext cx="313419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b0=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lr.intercept_</a:t>
            </a:r>
            <a:endParaRPr lang="tr-TR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6DE8F755-34A4-48FC-A252-F77953275BA7}"/>
              </a:ext>
            </a:extLst>
          </p:cNvPr>
          <p:cNvSpPr/>
          <p:nvPr/>
        </p:nvSpPr>
        <p:spPr>
          <a:xfrm>
            <a:off x="165646" y="5387979"/>
            <a:ext cx="20281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b=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lr.coef_</a:t>
            </a:r>
            <a:endParaRPr lang="tr-TR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CDA7572F-2134-4BAA-85C2-9D86F394AC62}"/>
              </a:ext>
            </a:extLst>
          </p:cNvPr>
          <p:cNvSpPr/>
          <p:nvPr/>
        </p:nvSpPr>
        <p:spPr>
          <a:xfrm>
            <a:off x="2999656" y="3597921"/>
            <a:ext cx="126188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x.shape</a:t>
            </a:r>
            <a:endParaRPr lang="tr-TR" sz="20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D2D6D7A5-7D74-4732-BA0C-A6BA6029933D}"/>
              </a:ext>
            </a:extLst>
          </p:cNvPr>
          <p:cNvSpPr/>
          <p:nvPr/>
        </p:nvSpPr>
        <p:spPr>
          <a:xfrm>
            <a:off x="4203062" y="3597921"/>
            <a:ext cx="141577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dirty="0">
                <a:solidFill>
                  <a:srgbClr val="D5D5D5"/>
                </a:solidFill>
                <a:latin typeface="Courier New" panose="02070309020205020404" pitchFamily="49" charset="0"/>
              </a:rPr>
              <a:t>(150, 4)</a:t>
            </a:r>
            <a:endParaRPr lang="ru-RU" sz="2000" dirty="0"/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9E4E3716-1201-46F4-83D1-E2FAF24392F6}"/>
              </a:ext>
            </a:extLst>
          </p:cNvPr>
          <p:cNvSpPr/>
          <p:nvPr/>
        </p:nvSpPr>
        <p:spPr>
          <a:xfrm>
            <a:off x="6096000" y="3578871"/>
            <a:ext cx="126188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y.shape</a:t>
            </a:r>
            <a:endParaRPr lang="tr-TR" sz="20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1D36C1D5-E595-4F8E-AE38-936BF17C48C4}"/>
              </a:ext>
            </a:extLst>
          </p:cNvPr>
          <p:cNvSpPr/>
          <p:nvPr/>
        </p:nvSpPr>
        <p:spPr>
          <a:xfrm>
            <a:off x="7354473" y="3590312"/>
            <a:ext cx="110799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dirty="0">
                <a:solidFill>
                  <a:srgbClr val="D5D5D5"/>
                </a:solidFill>
                <a:latin typeface="Courier New" panose="02070309020205020404" pitchFamily="49" charset="0"/>
              </a:rPr>
              <a:t>(150,)</a:t>
            </a:r>
            <a:endParaRPr lang="ru-RU" sz="2000" dirty="0"/>
          </a:p>
        </p:txBody>
      </p: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6909678A-3ACF-4265-B91B-DA5E6E171B1E}"/>
              </a:ext>
            </a:extLst>
          </p:cNvPr>
          <p:cNvSpPr/>
          <p:nvPr/>
        </p:nvSpPr>
        <p:spPr>
          <a:xfrm>
            <a:off x="2867507" y="5377292"/>
            <a:ext cx="233910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lr.coef_.shape</a:t>
            </a:r>
            <a:endParaRPr lang="tr-TR" sz="20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F41EA8F9-DAA6-4B1C-8B69-7A0E826F3682}"/>
              </a:ext>
            </a:extLst>
          </p:cNvPr>
          <p:cNvSpPr/>
          <p:nvPr/>
        </p:nvSpPr>
        <p:spPr>
          <a:xfrm>
            <a:off x="5479866" y="5377292"/>
            <a:ext cx="80021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dirty="0">
                <a:solidFill>
                  <a:srgbClr val="D5D5D5"/>
                </a:solidFill>
                <a:latin typeface="Courier New" panose="02070309020205020404" pitchFamily="49" charset="0"/>
              </a:rPr>
              <a:t>(4,)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1346409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Линейная регрессия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29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Регрессия. Антон Долганов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9CDC258D-1598-419A-96FF-35954355065A}"/>
              </a:ext>
            </a:extLst>
          </p:cNvPr>
          <p:cNvSpPr/>
          <p:nvPr/>
        </p:nvSpPr>
        <p:spPr>
          <a:xfrm>
            <a:off x="5309995" y="1484295"/>
            <a:ext cx="14013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Python</a:t>
            </a:r>
            <a:endParaRPr lang="ru-RU" sz="24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D7B652F0-F0CE-4569-9364-4BC32F0B7243}"/>
              </a:ext>
            </a:extLst>
          </p:cNvPr>
          <p:cNvSpPr/>
          <p:nvPr/>
        </p:nvSpPr>
        <p:spPr>
          <a:xfrm>
            <a:off x="223322" y="2907581"/>
            <a:ext cx="258115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pf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.get_params</a:t>
            </a:r>
            <a:endParaRPr lang="tr-TR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7DBA4E2B-1DDD-42F2-B092-AA9E97F4F40A}"/>
              </a:ext>
            </a:extLst>
          </p:cNvPr>
          <p:cNvSpPr/>
          <p:nvPr/>
        </p:nvSpPr>
        <p:spPr>
          <a:xfrm>
            <a:off x="264441" y="3637713"/>
            <a:ext cx="313419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x_poly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=pf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.fit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x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tr-TR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CDA7572F-2134-4BAA-85C2-9D86F394AC62}"/>
              </a:ext>
            </a:extLst>
          </p:cNvPr>
          <p:cNvSpPr/>
          <p:nvPr/>
        </p:nvSpPr>
        <p:spPr>
          <a:xfrm>
            <a:off x="3885214" y="3701617"/>
            <a:ext cx="126188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x.shape</a:t>
            </a:r>
            <a:endParaRPr lang="tr-TR" sz="20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D2D6D7A5-7D74-4732-BA0C-A6BA6029933D}"/>
              </a:ext>
            </a:extLst>
          </p:cNvPr>
          <p:cNvSpPr/>
          <p:nvPr/>
        </p:nvSpPr>
        <p:spPr>
          <a:xfrm>
            <a:off x="5388113" y="3734007"/>
            <a:ext cx="141577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dirty="0">
                <a:solidFill>
                  <a:srgbClr val="D5D5D5"/>
                </a:solidFill>
                <a:latin typeface="Courier New" panose="02070309020205020404" pitchFamily="49" charset="0"/>
              </a:rPr>
              <a:t>(150, </a:t>
            </a:r>
            <a:r>
              <a:rPr lang="en-US" sz="2000" dirty="0">
                <a:solidFill>
                  <a:srgbClr val="D5D5D5"/>
                </a:solidFill>
                <a:latin typeface="Courier New" panose="02070309020205020404" pitchFamily="49" charset="0"/>
              </a:rPr>
              <a:t>1</a:t>
            </a:r>
            <a:r>
              <a:rPr lang="ru-RU" sz="2000" dirty="0">
                <a:solidFill>
                  <a:srgbClr val="D5D5D5"/>
                </a:solidFill>
                <a:latin typeface="Courier New" panose="02070309020205020404" pitchFamily="49" charset="0"/>
              </a:rPr>
              <a:t>)</a:t>
            </a:r>
            <a:endParaRPr lang="ru-RU" sz="2000" dirty="0"/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33C78F98-2B81-4D97-A564-B8EC130ADC03}"/>
              </a:ext>
            </a:extLst>
          </p:cNvPr>
          <p:cNvSpPr/>
          <p:nvPr/>
        </p:nvSpPr>
        <p:spPr>
          <a:xfrm>
            <a:off x="223322" y="1906983"/>
            <a:ext cx="1174535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C586C0"/>
                </a:solidFill>
                <a:latin typeface="Courier New" panose="02070309020205020404" pitchFamily="49" charset="0"/>
              </a:rPr>
              <a:t>from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sklearn.preprocessing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400" dirty="0">
                <a:solidFill>
                  <a:srgbClr val="C586C0"/>
                </a:solidFill>
                <a:latin typeface="Courier New" panose="02070309020205020404" pitchFamily="49" charset="0"/>
              </a:rPr>
              <a:t>import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PolynomialFeatures</a:t>
            </a:r>
            <a:endParaRPr lang="en-US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804D71C9-D9E8-46C7-8FEF-AA45D3525B91}"/>
              </a:ext>
            </a:extLst>
          </p:cNvPr>
          <p:cNvSpPr/>
          <p:nvPr/>
        </p:nvSpPr>
        <p:spPr>
          <a:xfrm>
            <a:off x="242553" y="2408889"/>
            <a:ext cx="991272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pf= 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PolynomialFeatures</a:t>
            </a:r>
            <a:r>
              <a:rPr lang="en-US" sz="24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degree=5</a:t>
            </a:r>
            <a:r>
              <a:rPr lang="en-US" sz="2400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en-US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B23096B9-A10F-4EF7-8562-0E4C1D2A92A0}"/>
              </a:ext>
            </a:extLst>
          </p:cNvPr>
          <p:cNvSpPr/>
          <p:nvPr/>
        </p:nvSpPr>
        <p:spPr>
          <a:xfrm>
            <a:off x="3885214" y="2946558"/>
            <a:ext cx="787253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err="1">
                <a:solidFill>
                  <a:srgbClr val="D5D5D5"/>
                </a:solidFill>
                <a:latin typeface="Courier New" panose="02070309020205020404" pitchFamily="49" charset="0"/>
              </a:rPr>
              <a:t>PolynomialFeatures</a:t>
            </a:r>
            <a:r>
              <a:rPr lang="en-US" sz="2000" dirty="0">
                <a:solidFill>
                  <a:srgbClr val="D5D5D5"/>
                </a:solidFill>
                <a:latin typeface="Courier New" panose="02070309020205020404" pitchFamily="49" charset="0"/>
              </a:rPr>
              <a:t>(degree=5, </a:t>
            </a:r>
            <a:r>
              <a:rPr lang="en-US" sz="2000" dirty="0" err="1">
                <a:solidFill>
                  <a:srgbClr val="D5D5D5"/>
                </a:solidFill>
                <a:latin typeface="Courier New" panose="02070309020205020404" pitchFamily="49" charset="0"/>
              </a:rPr>
              <a:t>include_bias</a:t>
            </a:r>
            <a:r>
              <a:rPr lang="en-US" sz="2000" dirty="0">
                <a:solidFill>
                  <a:srgbClr val="D5D5D5"/>
                </a:solidFill>
                <a:latin typeface="Courier New" panose="02070309020205020404" pitchFamily="49" charset="0"/>
              </a:rPr>
              <a:t>=False, </a:t>
            </a:r>
            <a:r>
              <a:rPr lang="en-US" sz="2000" dirty="0" err="1">
                <a:solidFill>
                  <a:srgbClr val="D5D5D5"/>
                </a:solidFill>
                <a:latin typeface="Courier New" panose="02070309020205020404" pitchFamily="49" charset="0"/>
              </a:rPr>
              <a:t>interaction_only</a:t>
            </a:r>
            <a:r>
              <a:rPr lang="en-US" sz="2000" dirty="0">
                <a:solidFill>
                  <a:srgbClr val="D5D5D5"/>
                </a:solidFill>
                <a:latin typeface="Courier New" panose="02070309020205020404" pitchFamily="49" charset="0"/>
              </a:rPr>
              <a:t>=False, order='C')</a:t>
            </a:r>
            <a:endParaRPr lang="ru-RU" sz="2000" dirty="0"/>
          </a:p>
        </p:txBody>
      </p:sp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70EC1331-9566-463E-A3F8-C4E73B61FEDC}"/>
              </a:ext>
            </a:extLst>
          </p:cNvPr>
          <p:cNvSpPr/>
          <p:nvPr/>
        </p:nvSpPr>
        <p:spPr>
          <a:xfrm>
            <a:off x="7210464" y="3731399"/>
            <a:ext cx="203132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X</a:t>
            </a:r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_poly</a:t>
            </a:r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.shape</a:t>
            </a:r>
            <a:endParaRPr lang="tr-TR" sz="20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729E8BDB-E8D5-40E1-90A1-98B3B7E2CC80}"/>
              </a:ext>
            </a:extLst>
          </p:cNvPr>
          <p:cNvSpPr/>
          <p:nvPr/>
        </p:nvSpPr>
        <p:spPr>
          <a:xfrm>
            <a:off x="9552384" y="3731399"/>
            <a:ext cx="141577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dirty="0">
                <a:solidFill>
                  <a:srgbClr val="D5D5D5"/>
                </a:solidFill>
                <a:latin typeface="Courier New" panose="02070309020205020404" pitchFamily="49" charset="0"/>
              </a:rPr>
              <a:t>(150, </a:t>
            </a:r>
            <a:r>
              <a:rPr lang="en-US" sz="2000" dirty="0">
                <a:solidFill>
                  <a:srgbClr val="D5D5D5"/>
                </a:solidFill>
                <a:latin typeface="Courier New" panose="02070309020205020404" pitchFamily="49" charset="0"/>
              </a:rPr>
              <a:t>5</a:t>
            </a:r>
            <a:r>
              <a:rPr lang="ru-RU" sz="2000" dirty="0">
                <a:solidFill>
                  <a:srgbClr val="D5D5D5"/>
                </a:solidFill>
                <a:latin typeface="Courier New" panose="02070309020205020404" pitchFamily="49" charset="0"/>
              </a:rPr>
              <a:t>)</a:t>
            </a:r>
            <a:endParaRPr lang="ru-RU" sz="2000" dirty="0"/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9DD0F9E2-D873-4BAC-A84B-2F37EF3666B3}"/>
              </a:ext>
            </a:extLst>
          </p:cNvPr>
          <p:cNvSpPr/>
          <p:nvPr/>
        </p:nvSpPr>
        <p:spPr>
          <a:xfrm>
            <a:off x="294352" y="4087089"/>
            <a:ext cx="79271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pf.get_feature_names</a:t>
            </a:r>
            <a:r>
              <a:rPr lang="en-US" sz="24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input_features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=</a:t>
            </a:r>
            <a:r>
              <a:rPr lang="en-US" sz="2400" dirty="0">
                <a:solidFill>
                  <a:srgbClr val="DCDCDC"/>
                </a:solidFill>
                <a:latin typeface="Courier New" panose="02070309020205020404" pitchFamily="49" charset="0"/>
              </a:rPr>
              <a:t>[</a:t>
            </a:r>
            <a:r>
              <a:rPr lang="en-US" sz="2400" dirty="0">
                <a:solidFill>
                  <a:srgbClr val="CE9178"/>
                </a:solidFill>
                <a:latin typeface="Courier New" panose="02070309020205020404" pitchFamily="49" charset="0"/>
              </a:rPr>
              <a:t>'x'</a:t>
            </a:r>
            <a:r>
              <a:rPr lang="en-US" sz="2400" dirty="0">
                <a:solidFill>
                  <a:srgbClr val="DCDCDC"/>
                </a:solidFill>
                <a:latin typeface="Courier New" panose="02070309020205020404" pitchFamily="49" charset="0"/>
              </a:rPr>
              <a:t>])</a:t>
            </a:r>
            <a:endParaRPr lang="en-US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B920A525-89FE-4092-A119-D092F354AF82}"/>
              </a:ext>
            </a:extLst>
          </p:cNvPr>
          <p:cNvSpPr/>
          <p:nvPr/>
        </p:nvSpPr>
        <p:spPr>
          <a:xfrm>
            <a:off x="223322" y="4566762"/>
            <a:ext cx="682529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dirty="0">
                <a:solidFill>
                  <a:srgbClr val="D5D5D5"/>
                </a:solidFill>
                <a:latin typeface="Courier New" panose="02070309020205020404" pitchFamily="49" charset="0"/>
              </a:rPr>
              <a:t>['x', 'x^2', 'x^3', 'x^4', 'x^5']</a:t>
            </a:r>
            <a:endParaRPr lang="ru-RU" sz="2400" dirty="0"/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1DB3F3EA-95CE-4685-9643-71C4AC4615E1}"/>
              </a:ext>
            </a:extLst>
          </p:cNvPr>
          <p:cNvSpPr/>
          <p:nvPr/>
        </p:nvSpPr>
        <p:spPr>
          <a:xfrm>
            <a:off x="253969" y="5034146"/>
            <a:ext cx="700544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C586C0"/>
                </a:solidFill>
                <a:latin typeface="Courier New" panose="02070309020205020404" pitchFamily="49" charset="0"/>
              </a:rPr>
              <a:t>from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sklearn.pipeline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400" dirty="0">
                <a:solidFill>
                  <a:srgbClr val="C586C0"/>
                </a:solidFill>
                <a:latin typeface="Courier New" panose="02070309020205020404" pitchFamily="49" charset="0"/>
              </a:rPr>
              <a:t>import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Pipeline</a:t>
            </a:r>
            <a:endParaRPr lang="en-US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31" name="Прямоугольник 30">
            <a:extLst>
              <a:ext uri="{FF2B5EF4-FFF2-40B4-BE49-F238E27FC236}">
                <a16:creationId xmlns:a16="http://schemas.microsoft.com/office/drawing/2014/main" id="{FD2FBD74-EE3A-4EF4-BD0D-0362BC1B2313}"/>
              </a:ext>
            </a:extLst>
          </p:cNvPr>
          <p:cNvSpPr/>
          <p:nvPr/>
        </p:nvSpPr>
        <p:spPr>
          <a:xfrm>
            <a:off x="-442275" y="5466525"/>
            <a:ext cx="1059755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   pipeline = Pipeline</a:t>
            </a:r>
            <a:r>
              <a:rPr lang="en-US" sz="2400" dirty="0">
                <a:solidFill>
                  <a:srgbClr val="DCDCDC"/>
                </a:solidFill>
                <a:latin typeface="Courier New" panose="02070309020205020404" pitchFamily="49" charset="0"/>
              </a:rPr>
              <a:t>([(</a:t>
            </a:r>
            <a:r>
              <a:rPr lang="en-US" sz="2400" dirty="0">
                <a:solidFill>
                  <a:srgbClr val="CE9178"/>
                </a:solidFill>
                <a:latin typeface="Courier New" panose="02070309020205020404" pitchFamily="49" charset="0"/>
              </a:rPr>
              <a:t>"</a:t>
            </a:r>
            <a:r>
              <a:rPr lang="en-US" sz="2400" dirty="0" err="1">
                <a:solidFill>
                  <a:srgbClr val="CE9178"/>
                </a:solidFill>
                <a:latin typeface="Courier New" panose="02070309020205020404" pitchFamily="49" charset="0"/>
              </a:rPr>
              <a:t>polynomial_features</a:t>
            </a:r>
            <a:r>
              <a:rPr lang="en-US" sz="2400" dirty="0">
                <a:solidFill>
                  <a:srgbClr val="CE9178"/>
                </a:solidFill>
                <a:latin typeface="Courier New" panose="02070309020205020404" pitchFamily="49" charset="0"/>
              </a:rPr>
              <a:t>"</a:t>
            </a:r>
            <a:r>
              <a:rPr lang="en-US" sz="24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pf</a:t>
            </a:r>
            <a:r>
              <a:rPr lang="en-US" sz="2400" dirty="0">
                <a:solidFill>
                  <a:srgbClr val="DCDCDC"/>
                </a:solidFill>
                <a:latin typeface="Courier New" panose="02070309020205020404" pitchFamily="49" charset="0"/>
              </a:rPr>
              <a:t>),</a:t>
            </a:r>
            <a:endParaRPr lang="en-US" sz="2400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                        </a:t>
            </a:r>
            <a:r>
              <a:rPr lang="en-US" sz="24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sz="2400" dirty="0">
                <a:solidFill>
                  <a:srgbClr val="CE9178"/>
                </a:solidFill>
                <a:latin typeface="Courier New" panose="02070309020205020404" pitchFamily="49" charset="0"/>
              </a:rPr>
              <a:t>"</a:t>
            </a:r>
            <a:r>
              <a:rPr lang="en-US" sz="2400" dirty="0" err="1">
                <a:solidFill>
                  <a:srgbClr val="CE9178"/>
                </a:solidFill>
                <a:latin typeface="Courier New" panose="02070309020205020404" pitchFamily="49" charset="0"/>
              </a:rPr>
              <a:t>linear_regression</a:t>
            </a:r>
            <a:r>
              <a:rPr lang="en-US" sz="2400" dirty="0">
                <a:solidFill>
                  <a:srgbClr val="CE9178"/>
                </a:solidFill>
                <a:latin typeface="Courier New" panose="02070309020205020404" pitchFamily="49" charset="0"/>
              </a:rPr>
              <a:t>"</a:t>
            </a:r>
            <a:r>
              <a:rPr lang="en-US" sz="24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lr</a:t>
            </a:r>
            <a:r>
              <a:rPr lang="en-US" sz="2400" dirty="0">
                <a:solidFill>
                  <a:srgbClr val="DCDCDC"/>
                </a:solidFill>
                <a:latin typeface="Courier New" panose="02070309020205020404" pitchFamily="49" charset="0"/>
              </a:rPr>
              <a:t>)])</a:t>
            </a:r>
            <a:endParaRPr lang="en-US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32" name="Прямоугольник 31">
            <a:extLst>
              <a:ext uri="{FF2B5EF4-FFF2-40B4-BE49-F238E27FC236}">
                <a16:creationId xmlns:a16="http://schemas.microsoft.com/office/drawing/2014/main" id="{0D1F28B2-1676-4FA1-A4E4-3C91CDB0B67A}"/>
              </a:ext>
            </a:extLst>
          </p:cNvPr>
          <p:cNvSpPr/>
          <p:nvPr/>
        </p:nvSpPr>
        <p:spPr>
          <a:xfrm>
            <a:off x="-483572" y="6184368"/>
            <a:ext cx="42402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   pipeline.fit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x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y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tr-TR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0600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42266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Регрессия. Антон Долганов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5" name="Заголовок 1"/>
          <p:cNvSpPr txBox="1">
            <a:spLocks/>
          </p:cNvSpPr>
          <p:nvPr/>
        </p:nvSpPr>
        <p:spPr>
          <a:xfrm>
            <a:off x="1769838" y="981165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Содержание</a:t>
            </a: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A764042A-EC52-463E-A7A7-164C646B1A2A}"/>
              </a:ext>
            </a:extLst>
          </p:cNvPr>
          <p:cNvSpPr/>
          <p:nvPr/>
        </p:nvSpPr>
        <p:spPr>
          <a:xfrm>
            <a:off x="911424" y="1916832"/>
            <a:ext cx="763284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Регрессия</a:t>
            </a:r>
            <a:endParaRPr lang="en-US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A764042A-EC52-463E-A7A7-164C646B1A2A}"/>
              </a:ext>
            </a:extLst>
          </p:cNvPr>
          <p:cNvSpPr/>
          <p:nvPr/>
        </p:nvSpPr>
        <p:spPr>
          <a:xfrm>
            <a:off x="914130" y="2907684"/>
            <a:ext cx="763284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Метод Наименьших Квадратов</a:t>
            </a:r>
            <a:endParaRPr lang="en-US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A764042A-EC52-463E-A7A7-164C646B1A2A}"/>
              </a:ext>
            </a:extLst>
          </p:cNvPr>
          <p:cNvSpPr/>
          <p:nvPr/>
        </p:nvSpPr>
        <p:spPr>
          <a:xfrm>
            <a:off x="986138" y="3843788"/>
            <a:ext cx="763284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Градиентный Спуск</a:t>
            </a:r>
            <a:endParaRPr lang="en-US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A764042A-EC52-463E-A7A7-164C646B1A2A}"/>
              </a:ext>
            </a:extLst>
          </p:cNvPr>
          <p:cNvSpPr/>
          <p:nvPr/>
        </p:nvSpPr>
        <p:spPr>
          <a:xfrm>
            <a:off x="986138" y="5643988"/>
            <a:ext cx="763284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Регуляризация</a:t>
            </a:r>
            <a:endParaRPr lang="en-US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A764042A-EC52-463E-A7A7-164C646B1A2A}"/>
              </a:ext>
            </a:extLst>
          </p:cNvPr>
          <p:cNvSpPr/>
          <p:nvPr/>
        </p:nvSpPr>
        <p:spPr>
          <a:xfrm>
            <a:off x="986138" y="4779892"/>
            <a:ext cx="763284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Метрики Регрессии</a:t>
            </a:r>
            <a:endParaRPr lang="en-US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10276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42266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30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Регрессия. Антон Долганов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5" name="Заголовок 1"/>
          <p:cNvSpPr txBox="1">
            <a:spLocks/>
          </p:cNvSpPr>
          <p:nvPr/>
        </p:nvSpPr>
        <p:spPr>
          <a:xfrm>
            <a:off x="1769838" y="981165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Содержание</a:t>
            </a: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A764042A-EC52-463E-A7A7-164C646B1A2A}"/>
              </a:ext>
            </a:extLst>
          </p:cNvPr>
          <p:cNvSpPr/>
          <p:nvPr/>
        </p:nvSpPr>
        <p:spPr>
          <a:xfrm>
            <a:off x="911424" y="1916832"/>
            <a:ext cx="763284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Регрессия</a:t>
            </a:r>
            <a:endParaRPr lang="en-US" sz="32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A764042A-EC52-463E-A7A7-164C646B1A2A}"/>
              </a:ext>
            </a:extLst>
          </p:cNvPr>
          <p:cNvSpPr/>
          <p:nvPr/>
        </p:nvSpPr>
        <p:spPr>
          <a:xfrm>
            <a:off x="914130" y="2907684"/>
            <a:ext cx="763284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Метод Наименьших Квадратов</a:t>
            </a:r>
            <a:endParaRPr lang="en-US" sz="32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A764042A-EC52-463E-A7A7-164C646B1A2A}"/>
              </a:ext>
            </a:extLst>
          </p:cNvPr>
          <p:cNvSpPr/>
          <p:nvPr/>
        </p:nvSpPr>
        <p:spPr>
          <a:xfrm>
            <a:off x="986138" y="3843788"/>
            <a:ext cx="763284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Градиентный Спуск</a:t>
            </a:r>
            <a:endParaRPr lang="en-US" sz="32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A764042A-EC52-463E-A7A7-164C646B1A2A}"/>
              </a:ext>
            </a:extLst>
          </p:cNvPr>
          <p:cNvSpPr/>
          <p:nvPr/>
        </p:nvSpPr>
        <p:spPr>
          <a:xfrm>
            <a:off x="986138" y="5643988"/>
            <a:ext cx="763284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Регуляризация</a:t>
            </a:r>
            <a:endParaRPr lang="en-US" sz="32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A764042A-EC52-463E-A7A7-164C646B1A2A}"/>
              </a:ext>
            </a:extLst>
          </p:cNvPr>
          <p:cNvSpPr/>
          <p:nvPr/>
        </p:nvSpPr>
        <p:spPr>
          <a:xfrm>
            <a:off x="986138" y="4779892"/>
            <a:ext cx="763284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Метрики Регрессии</a:t>
            </a:r>
            <a:endParaRPr lang="en-US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3914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Линейная регрессия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31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Регрессия. Антон Долганов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6" name="Заголовок 1">
            <a:extLst>
              <a:ext uri="{FF2B5EF4-FFF2-40B4-BE49-F238E27FC236}">
                <a16:creationId xmlns:a16="http://schemas.microsoft.com/office/drawing/2014/main" id="{D2624FEE-71F0-4AFC-B01B-68C4ACE3B66E}"/>
              </a:ext>
            </a:extLst>
          </p:cNvPr>
          <p:cNvSpPr txBox="1">
            <a:spLocks/>
          </p:cNvSpPr>
          <p:nvPr/>
        </p:nvSpPr>
        <p:spPr>
          <a:xfrm>
            <a:off x="2639616" y="1345700"/>
            <a:ext cx="659613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Оценка качества модели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Прямоугольник 28">
                <a:extLst>
                  <a:ext uri="{FF2B5EF4-FFF2-40B4-BE49-F238E27FC236}">
                    <a16:creationId xmlns:a16="http://schemas.microsoft.com/office/drawing/2014/main" id="{7F67AD1C-6178-4683-AB86-023512DE89DE}"/>
                  </a:ext>
                </a:extLst>
              </p:cNvPr>
              <p:cNvSpPr/>
              <p:nvPr/>
            </p:nvSpPr>
            <p:spPr>
              <a:xfrm>
                <a:off x="2783632" y="1916832"/>
                <a:ext cx="5688632" cy="9541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𝒚</m:t>
                    </m:r>
                  </m:oMath>
                </a14:m>
                <a:r>
                  <a:rPr lang="ru-RU" sz="2800" i="1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−</a:t>
                </a:r>
                <a:r>
                  <a:rPr lang="en-US" sz="2800" i="1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</a:t>
                </a:r>
                <a:r>
                  <a:rPr lang="ru-RU" sz="28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реальные значения</a:t>
                </a:r>
                <a:endParaRPr lang="en-US" sz="28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ru-RU" sz="28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accPr>
                      <m:e>
                        <m:r>
                          <a:rPr lang="en-US" sz="28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𝒚</m:t>
                        </m:r>
                      </m:e>
                    </m:acc>
                  </m:oMath>
                </a14:m>
                <a:r>
                  <a:rPr lang="ru-RU" sz="2800" i="1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−</a:t>
                </a:r>
                <a:r>
                  <a:rPr lang="en-US" sz="2800" i="1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</a:t>
                </a:r>
                <a:r>
                  <a:rPr lang="ru-RU" sz="28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предсказанные значения</a:t>
                </a:r>
              </a:p>
            </p:txBody>
          </p:sp>
        </mc:Choice>
        <mc:Fallback xmlns="">
          <p:sp>
            <p:nvSpPr>
              <p:cNvPr id="29" name="Прямоугольник 28">
                <a:extLst>
                  <a:ext uri="{FF2B5EF4-FFF2-40B4-BE49-F238E27FC236}">
                    <a16:creationId xmlns:a16="http://schemas.microsoft.com/office/drawing/2014/main" id="{7F67AD1C-6178-4683-AB86-023512DE89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3632" y="1916832"/>
                <a:ext cx="5688632" cy="954107"/>
              </a:xfrm>
              <a:prstGeom prst="rect">
                <a:avLst/>
              </a:prstGeom>
              <a:blipFill>
                <a:blip r:embed="rId4"/>
                <a:stretch>
                  <a:fillRect t="-7006" b="-1592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A359CE7C-3546-48C8-A1F5-877260F9DC60}"/>
                  </a:ext>
                </a:extLst>
              </p:cNvPr>
              <p:cNvSpPr txBox="1"/>
              <p:nvPr/>
            </p:nvSpPr>
            <p:spPr>
              <a:xfrm>
                <a:off x="407368" y="2780928"/>
                <a:ext cx="3039102" cy="521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𝑆𝐸</m:t>
                    </m:r>
                    <m:r>
                      <a:rPr lang="ru-RU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𝑖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=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1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n</m:t>
                        </m:r>
                      </m:sup>
                      <m:e>
                        <m:sSup>
                          <m:sSupPr>
                            <m:ctrlPr>
                              <a:rPr lang="en-US" sz="24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(</m:t>
                                </m:r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ru-RU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 </a:t>
                </a:r>
                <a:endParaRPr lang="ru-RU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A359CE7C-3546-48C8-A1F5-877260F9DC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368" y="2780928"/>
                <a:ext cx="3039102" cy="52155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F7B0641-DFD3-4950-A635-99265CE92D99}"/>
                  </a:ext>
                </a:extLst>
              </p:cNvPr>
              <p:cNvSpPr txBox="1"/>
              <p:nvPr/>
            </p:nvSpPr>
            <p:spPr>
              <a:xfrm>
                <a:off x="335360" y="3861048"/>
                <a:ext cx="3190425" cy="521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𝐴𝐸</m:t>
                    </m:r>
                    <m:r>
                      <a:rPr lang="ru-RU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𝑖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=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1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n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|</m:t>
                            </m:r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ru-RU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| </m:t>
                        </m:r>
                      </m:e>
                    </m:nary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 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 </a:t>
                </a:r>
                <a:endParaRPr lang="ru-RU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F7B0641-DFD3-4950-A635-99265CE92D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360" y="3861048"/>
                <a:ext cx="3190425" cy="52155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93DF0902-D420-43E3-9D7B-487A9A7C94DE}"/>
                  </a:ext>
                </a:extLst>
              </p:cNvPr>
              <p:cNvSpPr txBox="1"/>
              <p:nvPr/>
            </p:nvSpPr>
            <p:spPr>
              <a:xfrm>
                <a:off x="263352" y="5661248"/>
                <a:ext cx="376244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𝑎𝑥𝐸𝑟𝑟𝑜𝑟</m:t>
                      </m:r>
                      <m:r>
                        <a:rPr lang="ru-RU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max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⁡(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|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−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ru-RU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|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93DF0902-D420-43E3-9D7B-487A9A7C94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352" y="5661248"/>
                <a:ext cx="3762440" cy="369332"/>
              </a:xfrm>
              <a:prstGeom prst="rect">
                <a:avLst/>
              </a:prstGeom>
              <a:blipFill>
                <a:blip r:embed="rId7"/>
                <a:stretch>
                  <a:fillRect l="-1297" t="-18333" r="-3566" b="-35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Прямоугольник 57">
                <a:extLst>
                  <a:ext uri="{FF2B5EF4-FFF2-40B4-BE49-F238E27FC236}">
                    <a16:creationId xmlns:a16="http://schemas.microsoft.com/office/drawing/2014/main" id="{5159EF9A-3368-4E94-9D19-561F49ED2401}"/>
                  </a:ext>
                </a:extLst>
              </p:cNvPr>
              <p:cNvSpPr/>
              <p:nvPr/>
            </p:nvSpPr>
            <p:spPr>
              <a:xfrm>
                <a:off x="191344" y="3356992"/>
                <a:ext cx="2309863" cy="50520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𝑀𝑆𝐸</m:t>
                      </m:r>
                      <m:r>
                        <a:rPr lang="ru-RU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ru-RU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𝑀𝑆𝐸</m:t>
                          </m:r>
                        </m:e>
                      </m:rad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58" name="Прямоугольник 57">
                <a:extLst>
                  <a:ext uri="{FF2B5EF4-FFF2-40B4-BE49-F238E27FC236}">
                    <a16:creationId xmlns:a16="http://schemas.microsoft.com/office/drawing/2014/main" id="{5159EF9A-3368-4E94-9D19-561F49ED24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344" y="3356992"/>
                <a:ext cx="2309863" cy="50520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A5364038-0575-4CC1-B81B-B7078F1F30C7}"/>
                  </a:ext>
                </a:extLst>
              </p:cNvPr>
              <p:cNvSpPr txBox="1"/>
              <p:nvPr/>
            </p:nvSpPr>
            <p:spPr>
              <a:xfrm>
                <a:off x="335360" y="5085184"/>
                <a:ext cx="5414880" cy="521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𝑆𝐿𝐸</m:t>
                    </m:r>
                    <m:r>
                      <a:rPr lang="ru-RU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𝑖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=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1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n</m:t>
                        </m:r>
                      </m:sup>
                      <m:e>
                        <m:sSup>
                          <m:sSup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{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ln</m:t>
                                </m:r>
                                <m:r>
                                  <a:rPr lang="en-US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⁡(</m:t>
                                </m:r>
                                <m:r>
                                  <a:rPr lang="en-US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1</m:t>
                                </m:r>
                                <m:r>
                                  <a:rPr lang="en-US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+</m:t>
                                </m:r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)</m:t>
                            </m:r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ln</m:t>
                            </m:r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⁡(</m:t>
                            </m:r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1</m:t>
                            </m:r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ru-RU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)}</m:t>
                            </m:r>
                          </m:e>
                          <m:sup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 </a:t>
                </a:r>
                <a:endParaRPr lang="ru-RU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A5364038-0575-4CC1-B81B-B7078F1F30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360" y="5085184"/>
                <a:ext cx="5414880" cy="52155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3DDEA28A-8480-4003-BD66-C52EEE9ABAD0}"/>
                  </a:ext>
                </a:extLst>
              </p:cNvPr>
              <p:cNvSpPr txBox="1"/>
              <p:nvPr/>
            </p:nvSpPr>
            <p:spPr>
              <a:xfrm>
                <a:off x="-240704" y="6006933"/>
                <a:ext cx="4400144" cy="85106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2400" b="0" i="1" baseline="300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ru-RU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subSup"/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=</m:t>
                              </m:r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en-US" sz="2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n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(</m:t>
                                      </m:r>
                                      <m: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ru-RU" sz="2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=</m:t>
                              </m:r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en-US" sz="2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n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(</m:t>
                                      </m:r>
                                      <m: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lang="ru-RU" sz="240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ru-RU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3DDEA28A-8480-4003-BD66-C52EEE9ABA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40704" y="6006933"/>
                <a:ext cx="4400144" cy="85106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Прямоугольник 60">
            <a:extLst>
              <a:ext uri="{FF2B5EF4-FFF2-40B4-BE49-F238E27FC236}">
                <a16:creationId xmlns:a16="http://schemas.microsoft.com/office/drawing/2014/main" id="{AE876BBE-C627-4750-8418-DB565B20F37B}"/>
              </a:ext>
            </a:extLst>
          </p:cNvPr>
          <p:cNvSpPr/>
          <p:nvPr/>
        </p:nvSpPr>
        <p:spPr>
          <a:xfrm>
            <a:off x="3575720" y="2708920"/>
            <a:ext cx="388843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ambria Math" panose="02040503050406030204" pitchFamily="18" charset="0"/>
                <a:ea typeface="Verdana" panose="020B0604030504040204" pitchFamily="34" charset="0"/>
              </a:rPr>
              <a:t>Mean Square Error</a:t>
            </a:r>
          </a:p>
          <a:p>
            <a:r>
              <a:rPr lang="ru-RU" dirty="0">
                <a:solidFill>
                  <a:schemeClr val="bg1"/>
                </a:solidFill>
                <a:latin typeface="Cambria Math" panose="02040503050406030204" pitchFamily="18" charset="0"/>
                <a:ea typeface="Verdana" panose="020B0604030504040204" pitchFamily="34" charset="0"/>
              </a:rPr>
              <a:t>Среднеквадратичная ошибка</a:t>
            </a:r>
          </a:p>
        </p:txBody>
      </p:sp>
      <p:sp>
        <p:nvSpPr>
          <p:cNvPr id="62" name="Прямоугольник 61">
            <a:extLst>
              <a:ext uri="{FF2B5EF4-FFF2-40B4-BE49-F238E27FC236}">
                <a16:creationId xmlns:a16="http://schemas.microsoft.com/office/drawing/2014/main" id="{3F051A7B-78A3-4FBC-8DE6-D4C42C75315A}"/>
              </a:ext>
            </a:extLst>
          </p:cNvPr>
          <p:cNvSpPr/>
          <p:nvPr/>
        </p:nvSpPr>
        <p:spPr>
          <a:xfrm>
            <a:off x="3575720" y="3284984"/>
            <a:ext cx="41044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ambria Math" panose="02040503050406030204" pitchFamily="18" charset="0"/>
                <a:ea typeface="Verdana" panose="020B0604030504040204" pitchFamily="34" charset="0"/>
              </a:rPr>
              <a:t>Root Mean Square Error</a:t>
            </a:r>
          </a:p>
          <a:p>
            <a:r>
              <a:rPr lang="ru-RU" dirty="0">
                <a:solidFill>
                  <a:schemeClr val="bg1"/>
                </a:solidFill>
                <a:latin typeface="Cambria Math" panose="02040503050406030204" pitchFamily="18" charset="0"/>
                <a:ea typeface="Verdana" panose="020B0604030504040204" pitchFamily="34" charset="0"/>
              </a:rPr>
              <a:t>Средняя </a:t>
            </a:r>
            <a:r>
              <a:rPr lang="ru-RU" dirty="0" err="1">
                <a:solidFill>
                  <a:schemeClr val="bg1"/>
                </a:solidFill>
                <a:latin typeface="Cambria Math" panose="02040503050406030204" pitchFamily="18" charset="0"/>
                <a:ea typeface="Verdana" panose="020B0604030504040204" pitchFamily="34" charset="0"/>
              </a:rPr>
              <a:t>квадратическая</a:t>
            </a:r>
            <a:r>
              <a:rPr lang="ru-RU" dirty="0">
                <a:solidFill>
                  <a:schemeClr val="bg1"/>
                </a:solidFill>
                <a:latin typeface="Cambria Math" panose="02040503050406030204" pitchFamily="18" charset="0"/>
                <a:ea typeface="Verdana" panose="020B0604030504040204" pitchFamily="34" charset="0"/>
              </a:rPr>
              <a:t> ошибка</a:t>
            </a:r>
          </a:p>
        </p:txBody>
      </p:sp>
      <p:sp>
        <p:nvSpPr>
          <p:cNvPr id="63" name="Прямоугольник 62">
            <a:extLst>
              <a:ext uri="{FF2B5EF4-FFF2-40B4-BE49-F238E27FC236}">
                <a16:creationId xmlns:a16="http://schemas.microsoft.com/office/drawing/2014/main" id="{BFDDC143-6CE5-43E1-9BFD-8166E608EA86}"/>
              </a:ext>
            </a:extLst>
          </p:cNvPr>
          <p:cNvSpPr/>
          <p:nvPr/>
        </p:nvSpPr>
        <p:spPr>
          <a:xfrm>
            <a:off x="3575720" y="3861048"/>
            <a:ext cx="460851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ambria Math" panose="02040503050406030204" pitchFamily="18" charset="0"/>
                <a:ea typeface="Verdana" panose="020B0604030504040204" pitchFamily="34" charset="0"/>
              </a:rPr>
              <a:t>Mean Average Error</a:t>
            </a:r>
          </a:p>
          <a:p>
            <a:r>
              <a:rPr lang="ru-RU" dirty="0">
                <a:solidFill>
                  <a:schemeClr val="bg1"/>
                </a:solidFill>
                <a:latin typeface="Cambria Math" panose="02040503050406030204" pitchFamily="18" charset="0"/>
                <a:ea typeface="Verdana" panose="020B0604030504040204" pitchFamily="34" charset="0"/>
              </a:rPr>
              <a:t>Средняя абсолютная ошибка</a:t>
            </a:r>
          </a:p>
        </p:txBody>
      </p:sp>
      <p:sp>
        <p:nvSpPr>
          <p:cNvPr id="64" name="Прямоугольник 63">
            <a:extLst>
              <a:ext uri="{FF2B5EF4-FFF2-40B4-BE49-F238E27FC236}">
                <a16:creationId xmlns:a16="http://schemas.microsoft.com/office/drawing/2014/main" id="{D47C5163-BA46-475B-85A1-C92B30AF86F9}"/>
              </a:ext>
            </a:extLst>
          </p:cNvPr>
          <p:cNvSpPr/>
          <p:nvPr/>
        </p:nvSpPr>
        <p:spPr>
          <a:xfrm>
            <a:off x="5807968" y="5085184"/>
            <a:ext cx="569726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ambria Math" panose="02040503050406030204" pitchFamily="18" charset="0"/>
                <a:ea typeface="Verdana" panose="020B0604030504040204" pitchFamily="34" charset="0"/>
              </a:rPr>
              <a:t>Mean Squared Logarithmic Error</a:t>
            </a:r>
          </a:p>
          <a:p>
            <a:r>
              <a:rPr lang="ru-RU" dirty="0">
                <a:solidFill>
                  <a:schemeClr val="bg1"/>
                </a:solidFill>
                <a:latin typeface="Cambria Math" panose="02040503050406030204" pitchFamily="18" charset="0"/>
                <a:ea typeface="Verdana" panose="020B0604030504040204" pitchFamily="34" charset="0"/>
              </a:rPr>
              <a:t>Среднеквадратическая логарифмическая ошибка</a:t>
            </a:r>
          </a:p>
        </p:txBody>
      </p:sp>
      <p:sp>
        <p:nvSpPr>
          <p:cNvPr id="65" name="Прямоугольник 64">
            <a:extLst>
              <a:ext uri="{FF2B5EF4-FFF2-40B4-BE49-F238E27FC236}">
                <a16:creationId xmlns:a16="http://schemas.microsoft.com/office/drawing/2014/main" id="{157ABC39-D2DC-45C4-9F47-824234194485}"/>
              </a:ext>
            </a:extLst>
          </p:cNvPr>
          <p:cNvSpPr/>
          <p:nvPr/>
        </p:nvSpPr>
        <p:spPr>
          <a:xfrm>
            <a:off x="3647728" y="6093296"/>
            <a:ext cx="32403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ambria Math" panose="02040503050406030204" pitchFamily="18" charset="0"/>
                <a:ea typeface="Verdana" panose="020B0604030504040204" pitchFamily="34" charset="0"/>
              </a:rPr>
              <a:t>Coefficient of Determination</a:t>
            </a:r>
          </a:p>
          <a:p>
            <a:r>
              <a:rPr lang="ru-RU" dirty="0">
                <a:solidFill>
                  <a:schemeClr val="bg1"/>
                </a:solidFill>
                <a:latin typeface="Cambria Math" panose="02040503050406030204" pitchFamily="18" charset="0"/>
                <a:ea typeface="Verdana" panose="020B0604030504040204" pitchFamily="34" charset="0"/>
              </a:rPr>
              <a:t>Коэффициент детерминации</a:t>
            </a:r>
          </a:p>
        </p:txBody>
      </p:sp>
      <p:pic>
        <p:nvPicPr>
          <p:cNvPr id="66" name="Рисунок 6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416480" y="1124744"/>
            <a:ext cx="1639816" cy="392440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A359CE7C-3546-48C8-A1F5-877260F9DC60}"/>
                  </a:ext>
                </a:extLst>
              </p:cNvPr>
              <p:cNvSpPr txBox="1"/>
              <p:nvPr/>
            </p:nvSpPr>
            <p:spPr>
              <a:xfrm>
                <a:off x="9048328" y="2996952"/>
                <a:ext cx="126823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𝑆𝐸</m:t>
                      </m:r>
                      <m:r>
                        <a:rPr lang="ru-RU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ru-RU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A359CE7C-3546-48C8-A1F5-877260F9DC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8328" y="2996952"/>
                <a:ext cx="1268232" cy="369332"/>
              </a:xfrm>
              <a:prstGeom prst="rect">
                <a:avLst/>
              </a:prstGeom>
              <a:blipFill>
                <a:blip r:embed="rId12"/>
                <a:stretch>
                  <a:fillRect l="-5288" r="-5769" b="-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Прямоугольник 67">
                <a:extLst>
                  <a:ext uri="{FF2B5EF4-FFF2-40B4-BE49-F238E27FC236}">
                    <a16:creationId xmlns:a16="http://schemas.microsoft.com/office/drawing/2014/main" id="{5159EF9A-3368-4E94-9D19-561F49ED2401}"/>
                  </a:ext>
                </a:extLst>
              </p:cNvPr>
              <p:cNvSpPr/>
              <p:nvPr/>
            </p:nvSpPr>
            <p:spPr>
              <a:xfrm>
                <a:off x="8688288" y="3429000"/>
                <a:ext cx="164846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𝑀𝑆𝐸</m:t>
                      </m:r>
                      <m:r>
                        <a:rPr lang="ru-RU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68" name="Прямоугольник 67">
                <a:extLst>
                  <a:ext uri="{FF2B5EF4-FFF2-40B4-BE49-F238E27FC236}">
                    <a16:creationId xmlns:a16="http://schemas.microsoft.com/office/drawing/2014/main" id="{5159EF9A-3368-4E94-9D19-561F49ED24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8288" y="3429000"/>
                <a:ext cx="1648465" cy="46166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6F7B0641-DFD3-4950-A635-99265CE92D99}"/>
                  </a:ext>
                </a:extLst>
              </p:cNvPr>
              <p:cNvSpPr txBox="1"/>
              <p:nvPr/>
            </p:nvSpPr>
            <p:spPr>
              <a:xfrm>
                <a:off x="8904312" y="4077072"/>
                <a:ext cx="153272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𝐴𝐸</m:t>
                      </m:r>
                      <m:r>
                        <a:rPr lang="ru-RU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ru-RU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6F7B0641-DFD3-4950-A635-99265CE92D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4312" y="4077072"/>
                <a:ext cx="1532727" cy="369332"/>
              </a:xfrm>
              <a:prstGeom prst="rect">
                <a:avLst/>
              </a:prstGeom>
              <a:blipFill>
                <a:blip r:embed="rId14"/>
                <a:stretch>
                  <a:fillRect l="-4382" r="-4382" b="-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A5364038-0575-4CC1-B81B-B7078F1F30C7}"/>
                  </a:ext>
                </a:extLst>
              </p:cNvPr>
              <p:cNvSpPr txBox="1"/>
              <p:nvPr/>
            </p:nvSpPr>
            <p:spPr>
              <a:xfrm>
                <a:off x="263352" y="4509120"/>
                <a:ext cx="3074560" cy="59356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𝑀𝐴𝑃𝐸</m:t>
                    </m:r>
                    <m:r>
                      <a:rPr lang="ru-RU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𝑖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=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1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𝑛</m:t>
                        </m:r>
                      </m:sup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|</m:t>
                        </m:r>
                        <m:f>
                          <m:f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ru-RU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𝑖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𝑖</m:t>
                                </m:r>
                              </m:sub>
                            </m:sSub>
                          </m:den>
                        </m:f>
                      </m:e>
                    </m:nary>
                    <m:r>
                      <a:rPr lang="en-US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|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 </a:t>
                </a:r>
                <a:endParaRPr lang="ru-RU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A5364038-0575-4CC1-B81B-B7078F1F30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352" y="4509120"/>
                <a:ext cx="3074560" cy="59356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Прямоугольник 70">
            <a:extLst>
              <a:ext uri="{FF2B5EF4-FFF2-40B4-BE49-F238E27FC236}">
                <a16:creationId xmlns:a16="http://schemas.microsoft.com/office/drawing/2014/main" id="{D47C5163-BA46-475B-85A1-C92B30AF86F9}"/>
              </a:ext>
            </a:extLst>
          </p:cNvPr>
          <p:cNvSpPr/>
          <p:nvPr/>
        </p:nvSpPr>
        <p:spPr>
          <a:xfrm>
            <a:off x="3575720" y="4437112"/>
            <a:ext cx="569726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ambria Math" panose="02040503050406030204" pitchFamily="18" charset="0"/>
                <a:ea typeface="Verdana" panose="020B0604030504040204" pitchFamily="34" charset="0"/>
              </a:rPr>
              <a:t>Mean Absolute </a:t>
            </a:r>
            <a:r>
              <a:rPr lang="en-US">
                <a:solidFill>
                  <a:schemeClr val="bg1"/>
                </a:solidFill>
                <a:latin typeface="Cambria Math" panose="02040503050406030204" pitchFamily="18" charset="0"/>
                <a:ea typeface="Verdana" panose="020B0604030504040204" pitchFamily="34" charset="0"/>
              </a:rPr>
              <a:t>Percentage Error</a:t>
            </a:r>
          </a:p>
          <a:p>
            <a:r>
              <a:rPr lang="ru-RU" dirty="0">
                <a:solidFill>
                  <a:schemeClr val="bg1"/>
                </a:solidFill>
                <a:latin typeface="Cambria Math" panose="02040503050406030204" pitchFamily="18" charset="0"/>
                <a:ea typeface="Verdana" panose="020B0604030504040204" pitchFamily="34" charset="0"/>
              </a:rPr>
              <a:t>Средняя абсолютная процентная ошибка</a:t>
            </a:r>
            <a:endParaRPr lang="en-US" dirty="0">
              <a:solidFill>
                <a:schemeClr val="bg1"/>
              </a:solidFill>
              <a:latin typeface="Cambria Math" panose="02040503050406030204" pitchFamily="18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6F7B0641-DFD3-4950-A635-99265CE92D99}"/>
                  </a:ext>
                </a:extLst>
              </p:cNvPr>
              <p:cNvSpPr txBox="1"/>
              <p:nvPr/>
            </p:nvSpPr>
            <p:spPr>
              <a:xfrm>
                <a:off x="8832304" y="4581128"/>
                <a:ext cx="153272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𝐴𝐸</m:t>
                      </m:r>
                      <m:r>
                        <a:rPr lang="ru-RU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7</m:t>
                      </m:r>
                    </m:oMath>
                  </m:oMathPara>
                </a14:m>
                <a:endParaRPr lang="ru-RU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6F7B0641-DFD3-4950-A635-99265CE92D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2304" y="4581128"/>
                <a:ext cx="1532727" cy="369332"/>
              </a:xfrm>
              <a:prstGeom prst="rect">
                <a:avLst/>
              </a:prstGeom>
              <a:blipFill>
                <a:blip r:embed="rId16"/>
                <a:stretch>
                  <a:fillRect l="-4382" r="-4382" b="-655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6F7B0641-DFD3-4950-A635-99265CE92D99}"/>
                  </a:ext>
                </a:extLst>
              </p:cNvPr>
              <p:cNvSpPr txBox="1"/>
              <p:nvPr/>
            </p:nvSpPr>
            <p:spPr>
              <a:xfrm>
                <a:off x="9552384" y="5733256"/>
                <a:ext cx="251376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𝑆𝐿𝐸</m:t>
                      </m:r>
                      <m:r>
                        <a:rPr lang="ru-RU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193055</m:t>
                      </m:r>
                    </m:oMath>
                  </m:oMathPara>
                </a14:m>
                <a:endParaRPr lang="ru-RU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6F7B0641-DFD3-4950-A635-99265CE92D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2384" y="5733256"/>
                <a:ext cx="2513765" cy="369332"/>
              </a:xfrm>
              <a:prstGeom prst="rect">
                <a:avLst/>
              </a:prstGeom>
              <a:blipFill>
                <a:blip r:embed="rId17"/>
                <a:stretch>
                  <a:fillRect l="-2427" r="-2913" b="-819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3DDEA28A-8480-4003-BD66-C52EEE9ABAD0}"/>
                  </a:ext>
                </a:extLst>
              </p:cNvPr>
              <p:cNvSpPr txBox="1"/>
              <p:nvPr/>
            </p:nvSpPr>
            <p:spPr>
              <a:xfrm>
                <a:off x="8112224" y="6165304"/>
                <a:ext cx="2808312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2400" b="0" i="1" baseline="300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ru-RU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9982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3DDEA28A-8480-4003-BD66-C52EEE9ABA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2224" y="6165304"/>
                <a:ext cx="2808312" cy="369332"/>
              </a:xfrm>
              <a:prstGeom prst="rect">
                <a:avLst/>
              </a:prstGeom>
              <a:blipFill>
                <a:blip r:embed="rId18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9283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55" grpId="0"/>
      <p:bldP spid="56" grpId="0"/>
      <p:bldP spid="57" grpId="0"/>
      <p:bldP spid="58" grpId="0"/>
      <p:bldP spid="59" grpId="0"/>
      <p:bldP spid="60" grpId="0"/>
      <p:bldP spid="61" grpId="0"/>
      <p:bldP spid="62" grpId="0"/>
      <p:bldP spid="63" grpId="0"/>
      <p:bldP spid="64" grpId="0"/>
      <p:bldP spid="65" grpId="0"/>
      <p:bldP spid="67" grpId="0"/>
      <p:bldP spid="68" grpId="0"/>
      <p:bldP spid="69" grpId="0"/>
      <p:bldP spid="70" grpId="0"/>
      <p:bldP spid="71" grpId="0"/>
      <p:bldP spid="72" grpId="0"/>
      <p:bldP spid="73" grpId="0"/>
      <p:bldP spid="74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 fontScale="90000"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Линейная регрессия</a:t>
            </a:r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b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Метрики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32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Регрессия. Антон Долганов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9CDC258D-1598-419A-96FF-35954355065A}"/>
              </a:ext>
            </a:extLst>
          </p:cNvPr>
          <p:cNvSpPr/>
          <p:nvPr/>
        </p:nvSpPr>
        <p:spPr>
          <a:xfrm>
            <a:off x="5159896" y="1700808"/>
            <a:ext cx="14013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Python</a:t>
            </a:r>
            <a:endParaRPr lang="ru-RU" sz="24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71DB73A9-724B-4695-9692-501BECF99E7A}"/>
              </a:ext>
            </a:extLst>
          </p:cNvPr>
          <p:cNvSpPr/>
          <p:nvPr/>
        </p:nvSpPr>
        <p:spPr>
          <a:xfrm>
            <a:off x="407368" y="2108371"/>
            <a:ext cx="1054608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400" dirty="0">
                <a:solidFill>
                  <a:srgbClr val="C586C0"/>
                </a:solidFill>
                <a:latin typeface="Courier New" panose="02070309020205020404" pitchFamily="49" charset="0"/>
              </a:rPr>
              <a:t>from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sklearn.metrics </a:t>
            </a:r>
            <a:r>
              <a:rPr lang="tr-TR" sz="2400" dirty="0">
                <a:solidFill>
                  <a:srgbClr val="C586C0"/>
                </a:solidFill>
                <a:latin typeface="Courier New" panose="02070309020205020404" pitchFamily="49" charset="0"/>
              </a:rPr>
              <a:t>import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mean_squared_error </a:t>
            </a:r>
            <a:r>
              <a:rPr lang="tr-TR" sz="2400" dirty="0">
                <a:solidFill>
                  <a:srgbClr val="C586C0"/>
                </a:solidFill>
                <a:latin typeface="Courier New" panose="02070309020205020404" pitchFamily="49" charset="0"/>
              </a:rPr>
              <a:t>as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mse</a:t>
            </a:r>
          </a:p>
          <a:p>
            <a:r>
              <a:rPr lang="tr-TR" sz="2400" dirty="0">
                <a:solidFill>
                  <a:srgbClr val="C586C0"/>
                </a:solidFill>
                <a:latin typeface="Courier New" panose="02070309020205020404" pitchFamily="49" charset="0"/>
              </a:rPr>
              <a:t>from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sklearn.metrics </a:t>
            </a:r>
            <a:r>
              <a:rPr lang="tr-TR" sz="2400" dirty="0">
                <a:solidFill>
                  <a:srgbClr val="C586C0"/>
                </a:solidFill>
                <a:latin typeface="Courier New" panose="02070309020205020404" pitchFamily="49" charset="0"/>
              </a:rPr>
              <a:t>import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r2_score</a:t>
            </a:r>
            <a:endParaRPr lang="tr-TR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8AF272E6-8F8E-4D0C-B712-B3132E7F2375}"/>
              </a:ext>
            </a:extLst>
          </p:cNvPr>
          <p:cNvSpPr/>
          <p:nvPr/>
        </p:nvSpPr>
        <p:spPr>
          <a:xfrm>
            <a:off x="431032" y="3904547"/>
            <a:ext cx="40559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mse</a:t>
            </a:r>
            <a:r>
              <a:rPr lang="es-ES" sz="24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s-E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y_true</a:t>
            </a:r>
            <a:r>
              <a:rPr lang="es-ES" sz="24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s-E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y_predict</a:t>
            </a:r>
            <a:r>
              <a:rPr lang="es-ES" sz="2400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es-ES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118EA7E5-301F-48D6-B2F7-D73C8DD3DDEF}"/>
              </a:ext>
            </a:extLst>
          </p:cNvPr>
          <p:cNvSpPr/>
          <p:nvPr/>
        </p:nvSpPr>
        <p:spPr>
          <a:xfrm>
            <a:off x="431032" y="4562036"/>
            <a:ext cx="497764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r2_score</a:t>
            </a:r>
            <a:r>
              <a:rPr lang="es-ES" sz="24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s-E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y_true</a:t>
            </a:r>
            <a:r>
              <a:rPr lang="es-ES" sz="24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s-E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y_predict</a:t>
            </a:r>
            <a:r>
              <a:rPr lang="es-ES" sz="2400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es-ES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736C9443-5F74-4C7B-85B7-9BB8BAB8C532}"/>
              </a:ext>
            </a:extLst>
          </p:cNvPr>
          <p:cNvSpPr/>
          <p:nvPr/>
        </p:nvSpPr>
        <p:spPr>
          <a:xfrm>
            <a:off x="431032" y="3126787"/>
            <a:ext cx="442460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y_predict=lr.predict(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x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522840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33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Регрессия. Антон Долганов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cxnSp>
        <p:nvCxnSpPr>
          <p:cNvPr id="27" name="Прямая соединительная линия 26">
            <a:extLst>
              <a:ext uri="{FF2B5EF4-FFF2-40B4-BE49-F238E27FC236}">
                <a16:creationId xmlns:a16="http://schemas.microsoft.com/office/drawing/2014/main" id="{212CE32F-ECB5-47EB-93D9-74F50F2B4DEA}"/>
              </a:ext>
            </a:extLst>
          </p:cNvPr>
          <p:cNvCxnSpPr>
            <a:cxnSpLocks/>
          </p:cNvCxnSpPr>
          <p:nvPr/>
        </p:nvCxnSpPr>
        <p:spPr>
          <a:xfrm>
            <a:off x="-8096" y="881290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8" name="Заголовок 1">
            <a:extLst>
              <a:ext uri="{FF2B5EF4-FFF2-40B4-BE49-F238E27FC236}">
                <a16:creationId xmlns:a16="http://schemas.microsoft.com/office/drawing/2014/main" id="{ED37EBCC-3E72-473F-BD93-02A201BCA494}"/>
              </a:ext>
            </a:extLst>
          </p:cNvPr>
          <p:cNvSpPr txBox="1">
            <a:spLocks/>
          </p:cNvSpPr>
          <p:nvPr/>
        </p:nvSpPr>
        <p:spPr>
          <a:xfrm>
            <a:off x="-12640" y="759523"/>
            <a:ext cx="12529392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Разложение Ошибки на Смещение и Дисперсию</a:t>
            </a:r>
          </a:p>
        </p:txBody>
      </p:sp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FE03D7ED-5670-4A85-8905-D3FC95673F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01540" y="1340768"/>
            <a:ext cx="2222613" cy="1944216"/>
          </a:xfrm>
          <a:prstGeom prst="rect">
            <a:avLst/>
          </a:prstGeom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2A8A6594-BF7A-45DB-AAA4-D4DA0A557F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2304" y="3933056"/>
            <a:ext cx="2304932" cy="2016224"/>
          </a:xfrm>
          <a:prstGeom prst="rect">
            <a:avLst/>
          </a:prstGeom>
        </p:spPr>
      </p:pic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AA09AD4C-07F0-4A02-A896-C6FC834919C7}"/>
              </a:ext>
            </a:extLst>
          </p:cNvPr>
          <p:cNvCxnSpPr>
            <a:cxnSpLocks/>
          </p:cNvCxnSpPr>
          <p:nvPr/>
        </p:nvCxnSpPr>
        <p:spPr>
          <a:xfrm flipV="1">
            <a:off x="8688288" y="1772816"/>
            <a:ext cx="2520280" cy="1512169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Полилиния: фигура 32">
            <a:extLst>
              <a:ext uri="{FF2B5EF4-FFF2-40B4-BE49-F238E27FC236}">
                <a16:creationId xmlns:a16="http://schemas.microsoft.com/office/drawing/2014/main" id="{318BE8B7-513B-4C6A-8E44-CD6EE9D93225}"/>
              </a:ext>
            </a:extLst>
          </p:cNvPr>
          <p:cNvSpPr/>
          <p:nvPr/>
        </p:nvSpPr>
        <p:spPr>
          <a:xfrm>
            <a:off x="8904312" y="2996952"/>
            <a:ext cx="1944216" cy="3168352"/>
          </a:xfrm>
          <a:custGeom>
            <a:avLst/>
            <a:gdLst>
              <a:gd name="connsiteX0" fmla="*/ 0 w 2235200"/>
              <a:gd name="connsiteY0" fmla="*/ 3312160 h 3312160"/>
              <a:gd name="connsiteX1" fmla="*/ 233680 w 2235200"/>
              <a:gd name="connsiteY1" fmla="*/ 2011680 h 3312160"/>
              <a:gd name="connsiteX2" fmla="*/ 1046480 w 2235200"/>
              <a:gd name="connsiteY2" fmla="*/ 3281680 h 3312160"/>
              <a:gd name="connsiteX3" fmla="*/ 1219200 w 2235200"/>
              <a:gd name="connsiteY3" fmla="*/ 1910080 h 3312160"/>
              <a:gd name="connsiteX4" fmla="*/ 2082800 w 2235200"/>
              <a:gd name="connsiteY4" fmla="*/ 2174240 h 3312160"/>
              <a:gd name="connsiteX5" fmla="*/ 2235200 w 2235200"/>
              <a:gd name="connsiteY5" fmla="*/ 0 h 3312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35200" h="3312160">
                <a:moveTo>
                  <a:pt x="0" y="3312160"/>
                </a:moveTo>
                <a:cubicBezTo>
                  <a:pt x="29633" y="2664460"/>
                  <a:pt x="59267" y="2016760"/>
                  <a:pt x="233680" y="2011680"/>
                </a:cubicBezTo>
                <a:cubicBezTo>
                  <a:pt x="408093" y="2006600"/>
                  <a:pt x="882227" y="3298613"/>
                  <a:pt x="1046480" y="3281680"/>
                </a:cubicBezTo>
                <a:cubicBezTo>
                  <a:pt x="1210733" y="3264747"/>
                  <a:pt x="1046480" y="2094653"/>
                  <a:pt x="1219200" y="1910080"/>
                </a:cubicBezTo>
                <a:cubicBezTo>
                  <a:pt x="1391920" y="1725507"/>
                  <a:pt x="1913467" y="2492587"/>
                  <a:pt x="2082800" y="2174240"/>
                </a:cubicBezTo>
                <a:cubicBezTo>
                  <a:pt x="2252133" y="1855893"/>
                  <a:pt x="2192867" y="362373"/>
                  <a:pt x="2235200" y="0"/>
                </a:cubicBezTo>
              </a:path>
            </a:pathLst>
          </a:cu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sz="1050">
              <a:solidFill>
                <a:schemeClr val="bg1"/>
              </a:solidFill>
            </a:endParaRPr>
          </a:p>
        </p:txBody>
      </p:sp>
      <p:sp>
        <p:nvSpPr>
          <p:cNvPr id="33" name="Прямоугольник 32">
            <a:extLst>
              <a:ext uri="{FF2B5EF4-FFF2-40B4-BE49-F238E27FC236}">
                <a16:creationId xmlns:a16="http://schemas.microsoft.com/office/drawing/2014/main" id="{1266EACD-530F-41E3-BA07-7520C733CDD2}"/>
              </a:ext>
            </a:extLst>
          </p:cNvPr>
          <p:cNvSpPr/>
          <p:nvPr/>
        </p:nvSpPr>
        <p:spPr>
          <a:xfrm>
            <a:off x="263352" y="1700808"/>
            <a:ext cx="763284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Ошибка </a:t>
            </a:r>
            <a:r>
              <a:rPr lang="ru-RU" sz="2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смещения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 (</a:t>
            </a:r>
            <a:r>
              <a:rPr lang="en-US" sz="2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Bias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 Error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) - это ошибка из-за ошибочных предположений в алгоритме обучения</a:t>
            </a:r>
          </a:p>
        </p:txBody>
      </p:sp>
      <p:sp>
        <p:nvSpPr>
          <p:cNvPr id="34" name="Прямоугольник 33">
            <a:extLst>
              <a:ext uri="{FF2B5EF4-FFF2-40B4-BE49-F238E27FC236}">
                <a16:creationId xmlns:a16="http://schemas.microsoft.com/office/drawing/2014/main" id="{00867C8B-6EB1-4519-B5C0-10A3D8D1DC15}"/>
              </a:ext>
            </a:extLst>
          </p:cNvPr>
          <p:cNvSpPr/>
          <p:nvPr/>
        </p:nvSpPr>
        <p:spPr>
          <a:xfrm>
            <a:off x="335361" y="3789040"/>
            <a:ext cx="754888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Дисперсия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 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(Variance)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- это ошибка из-за чувствительности к небольшим колебаниям обучающей выборки</a:t>
            </a:r>
            <a:endParaRPr lang="ru-RU" sz="2000" i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+mj-cs"/>
            </a:endParaRPr>
          </a:p>
        </p:txBody>
      </p:sp>
      <p:sp>
        <p:nvSpPr>
          <p:cNvPr id="35" name="Прямоугольник 34">
            <a:extLst>
              <a:ext uri="{FF2B5EF4-FFF2-40B4-BE49-F238E27FC236}">
                <a16:creationId xmlns:a16="http://schemas.microsoft.com/office/drawing/2014/main" id="{BAC08D02-48CC-4931-8D3F-F27D85BF61DB}"/>
              </a:ext>
            </a:extLst>
          </p:cNvPr>
          <p:cNvSpPr/>
          <p:nvPr/>
        </p:nvSpPr>
        <p:spPr>
          <a:xfrm>
            <a:off x="335360" y="2492896"/>
            <a:ext cx="752583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Высокая 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ошибка смещения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 - модель слишком проста</a:t>
            </a:r>
          </a:p>
        </p:txBody>
      </p:sp>
      <p:sp>
        <p:nvSpPr>
          <p:cNvPr id="36" name="Прямоугольник 35">
            <a:extLst>
              <a:ext uri="{FF2B5EF4-FFF2-40B4-BE49-F238E27FC236}">
                <a16:creationId xmlns:a16="http://schemas.microsoft.com/office/drawing/2014/main" id="{0025FB25-D454-4E99-9D3A-DAF31759C880}"/>
              </a:ext>
            </a:extLst>
          </p:cNvPr>
          <p:cNvSpPr/>
          <p:nvPr/>
        </p:nvSpPr>
        <p:spPr>
          <a:xfrm>
            <a:off x="335360" y="4941168"/>
            <a:ext cx="933464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Высокая дисперсия - модель плохо работает на новых данных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Прямоугольник 36">
                <a:extLst>
                  <a:ext uri="{FF2B5EF4-FFF2-40B4-BE49-F238E27FC236}">
                    <a16:creationId xmlns:a16="http://schemas.microsoft.com/office/drawing/2014/main" id="{9CD1EB91-47C6-4FA0-971D-77839793FD80}"/>
                  </a:ext>
                </a:extLst>
              </p:cNvPr>
              <p:cNvSpPr/>
              <p:nvPr/>
            </p:nvSpPr>
            <p:spPr>
              <a:xfrm>
                <a:off x="-384720" y="2852936"/>
                <a:ext cx="5324041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+mj-cs"/>
                            </a:rPr>
                          </m:ctrlPr>
                        </m:acc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𝑦</m:t>
                          </m:r>
                        </m:e>
                      </m:acc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+mj-cs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+mj-cs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+mj-cs"/>
                            </a:rPr>
                            <m:t>𝑤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+mj-cs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+mj-cs"/>
                        </a:rPr>
                        <m:t>𝑥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+mj-cs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+mj-cs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+mj-cs"/>
                            </a:rPr>
                            <m:t>𝑤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+mj-cs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+mj-cs"/>
                </a:endParaRPr>
              </a:p>
            </p:txBody>
          </p:sp>
        </mc:Choice>
        <mc:Fallback xmlns="">
          <p:sp>
            <p:nvSpPr>
              <p:cNvPr id="37" name="Прямоугольник 36">
                <a:extLst>
                  <a:ext uri="{FF2B5EF4-FFF2-40B4-BE49-F238E27FC236}">
                    <a16:creationId xmlns:a16="http://schemas.microsoft.com/office/drawing/2014/main" id="{9CD1EB91-47C6-4FA0-971D-77839793FD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84720" y="2852936"/>
                <a:ext cx="5324041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Прямоугольник 37">
                <a:extLst>
                  <a:ext uri="{FF2B5EF4-FFF2-40B4-BE49-F238E27FC236}">
                    <a16:creationId xmlns:a16="http://schemas.microsoft.com/office/drawing/2014/main" id="{48DB779E-B375-41EE-A734-F4F122763A2A}"/>
                  </a:ext>
                </a:extLst>
              </p:cNvPr>
              <p:cNvSpPr/>
              <p:nvPr/>
            </p:nvSpPr>
            <p:spPr>
              <a:xfrm>
                <a:off x="191344" y="5445224"/>
                <a:ext cx="7920880" cy="52809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+mj-cs"/>
                            </a:rPr>
                          </m:ctrlPr>
                        </m:acc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𝑦</m:t>
                          </m:r>
                        </m:e>
                      </m:acc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+mj-cs"/>
                        </a:rPr>
                        <m:t>=</m:t>
                      </m:r>
                      <m:sSub>
                        <m:sSub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𝑤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5</m:t>
                          </m:r>
                        </m:sub>
                      </m:sSub>
                      <m:sSup>
                        <m:sSup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5</m:t>
                          </m:r>
                        </m:sup>
                      </m:sSup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𝑤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4</m:t>
                          </m:r>
                        </m:sub>
                      </m:sSub>
                      <m:sSup>
                        <m:sSup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4</m:t>
                          </m:r>
                        </m:sup>
                      </m:sSup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𝑤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3</m:t>
                          </m:r>
                        </m:sub>
                      </m:sSub>
                      <m:sSup>
                        <m:sSup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3</m:t>
                          </m:r>
                        </m:sup>
                      </m:sSup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𝑤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2</m:t>
                          </m:r>
                        </m:sup>
                      </m:sSup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+mj-cs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+mj-cs"/>
                            </a:rPr>
                            <m:t>𝑤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+mj-cs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+mj-cs"/>
                        </a:rPr>
                        <m:t>𝑥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+mj-cs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+mj-cs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+mj-cs"/>
                            </a:rPr>
                            <m:t>𝑤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+mj-cs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+mj-cs"/>
                </a:endParaRPr>
              </a:p>
            </p:txBody>
          </p:sp>
        </mc:Choice>
        <mc:Fallback xmlns="">
          <p:sp>
            <p:nvSpPr>
              <p:cNvPr id="38" name="Прямоугольник 37">
                <a:extLst>
                  <a:ext uri="{FF2B5EF4-FFF2-40B4-BE49-F238E27FC236}">
                    <a16:creationId xmlns:a16="http://schemas.microsoft.com/office/drawing/2014/main" id="{48DB779E-B375-41EE-A734-F4F122763A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344" y="5445224"/>
                <a:ext cx="7920880" cy="52809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60440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34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Регрессия. Антон Долганов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7" name="Заголовок 1">
            <a:extLst>
              <a:ext uri="{FF2B5EF4-FFF2-40B4-BE49-F238E27FC236}">
                <a16:creationId xmlns:a16="http://schemas.microsoft.com/office/drawing/2014/main" id="{C0351D3F-689B-4CE2-A7BA-DB2BADA577C5}"/>
              </a:ext>
            </a:extLst>
          </p:cNvPr>
          <p:cNvSpPr txBox="1">
            <a:spLocks/>
          </p:cNvSpPr>
          <p:nvPr/>
        </p:nvSpPr>
        <p:spPr>
          <a:xfrm>
            <a:off x="1559496" y="1052736"/>
            <a:ext cx="900100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Выбор модели</a:t>
            </a:r>
          </a:p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Компромисс Между Смещением и Дисперсией</a:t>
            </a:r>
          </a:p>
        </p:txBody>
      </p:sp>
      <p:sp>
        <p:nvSpPr>
          <p:cNvPr id="219" name="Заголовок 1">
            <a:extLst>
              <a:ext uri="{FF2B5EF4-FFF2-40B4-BE49-F238E27FC236}">
                <a16:creationId xmlns:a16="http://schemas.microsoft.com/office/drawing/2014/main" id="{32F88342-2EB4-4620-9923-6E7C6183E914}"/>
              </a:ext>
            </a:extLst>
          </p:cNvPr>
          <p:cNvSpPr txBox="1">
            <a:spLocks/>
          </p:cNvSpPr>
          <p:nvPr/>
        </p:nvSpPr>
        <p:spPr>
          <a:xfrm>
            <a:off x="7464152" y="4365104"/>
            <a:ext cx="4556984" cy="15831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High bias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Высокое смещение</a:t>
            </a:r>
          </a:p>
          <a:p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Underfitting</a:t>
            </a:r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Недообучение</a:t>
            </a:r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40F40631-909F-49D9-94FE-884F2D18CB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6688" y="1988840"/>
            <a:ext cx="7776864" cy="4269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62B7543B-ED2D-4CE7-B9D1-FC02962653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44272" y="1844824"/>
            <a:ext cx="2079567" cy="2088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198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35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Регрессия. Антон Долганов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6" name="Заголовок 1">
            <a:extLst>
              <a:ext uri="{FF2B5EF4-FFF2-40B4-BE49-F238E27FC236}">
                <a16:creationId xmlns:a16="http://schemas.microsoft.com/office/drawing/2014/main" id="{1BE47D8C-18E7-48C0-B437-65C79608DBCE}"/>
              </a:ext>
            </a:extLst>
          </p:cNvPr>
          <p:cNvSpPr txBox="1">
            <a:spLocks/>
          </p:cNvSpPr>
          <p:nvPr/>
        </p:nvSpPr>
        <p:spPr>
          <a:xfrm>
            <a:off x="1919536" y="873070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Выбор модели</a:t>
            </a:r>
          </a:p>
        </p:txBody>
      </p:sp>
      <p:sp>
        <p:nvSpPr>
          <p:cNvPr id="217" name="Заголовок 1">
            <a:extLst>
              <a:ext uri="{FF2B5EF4-FFF2-40B4-BE49-F238E27FC236}">
                <a16:creationId xmlns:a16="http://schemas.microsoft.com/office/drawing/2014/main" id="{C0351D3F-689B-4CE2-A7BA-DB2BADA577C5}"/>
              </a:ext>
            </a:extLst>
          </p:cNvPr>
          <p:cNvSpPr txBox="1">
            <a:spLocks/>
          </p:cNvSpPr>
          <p:nvPr/>
        </p:nvSpPr>
        <p:spPr>
          <a:xfrm>
            <a:off x="911424" y="1345700"/>
            <a:ext cx="1044116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Компромисс Между Смещением и Дисперсией</a:t>
            </a:r>
          </a:p>
        </p:txBody>
      </p:sp>
      <p:sp>
        <p:nvSpPr>
          <p:cNvPr id="219" name="Заголовок 1">
            <a:extLst>
              <a:ext uri="{FF2B5EF4-FFF2-40B4-BE49-F238E27FC236}">
                <a16:creationId xmlns:a16="http://schemas.microsoft.com/office/drawing/2014/main" id="{32F88342-2EB4-4620-9923-6E7C6183E914}"/>
              </a:ext>
            </a:extLst>
          </p:cNvPr>
          <p:cNvSpPr txBox="1">
            <a:spLocks/>
          </p:cNvSpPr>
          <p:nvPr/>
        </p:nvSpPr>
        <p:spPr>
          <a:xfrm>
            <a:off x="7824192" y="4365104"/>
            <a:ext cx="4676594" cy="15831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High Variance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Высокая дисперсия</a:t>
            </a:r>
          </a:p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Overfitting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Переобучение</a:t>
            </a:r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9263F71C-2D3F-4169-AD65-2D8B95C3D8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344" y="2140124"/>
            <a:ext cx="8136904" cy="4467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C7E140DC-97A9-4E0B-BD82-084CBA4976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20336" y="2132856"/>
            <a:ext cx="1929126" cy="1937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040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36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Регрессия. Антон Долганов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6" name="Заголовок 1">
            <a:extLst>
              <a:ext uri="{FF2B5EF4-FFF2-40B4-BE49-F238E27FC236}">
                <a16:creationId xmlns:a16="http://schemas.microsoft.com/office/drawing/2014/main" id="{1BE47D8C-18E7-48C0-B437-65C79608DBCE}"/>
              </a:ext>
            </a:extLst>
          </p:cNvPr>
          <p:cNvSpPr txBox="1">
            <a:spLocks/>
          </p:cNvSpPr>
          <p:nvPr/>
        </p:nvSpPr>
        <p:spPr>
          <a:xfrm>
            <a:off x="1919536" y="873070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Выбор модели</a:t>
            </a:r>
          </a:p>
        </p:txBody>
      </p:sp>
      <p:sp>
        <p:nvSpPr>
          <p:cNvPr id="217" name="Заголовок 1">
            <a:extLst>
              <a:ext uri="{FF2B5EF4-FFF2-40B4-BE49-F238E27FC236}">
                <a16:creationId xmlns:a16="http://schemas.microsoft.com/office/drawing/2014/main" id="{C0351D3F-689B-4CE2-A7BA-DB2BADA577C5}"/>
              </a:ext>
            </a:extLst>
          </p:cNvPr>
          <p:cNvSpPr txBox="1">
            <a:spLocks/>
          </p:cNvSpPr>
          <p:nvPr/>
        </p:nvSpPr>
        <p:spPr>
          <a:xfrm>
            <a:off x="1343473" y="1345700"/>
            <a:ext cx="9892118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Компромисс Между Смещением и Дисперсией</a:t>
            </a:r>
          </a:p>
        </p:txBody>
      </p:sp>
      <p:sp>
        <p:nvSpPr>
          <p:cNvPr id="219" name="Заголовок 1">
            <a:extLst>
              <a:ext uri="{FF2B5EF4-FFF2-40B4-BE49-F238E27FC236}">
                <a16:creationId xmlns:a16="http://schemas.microsoft.com/office/drawing/2014/main" id="{32F88342-2EB4-4620-9923-6E7C6183E914}"/>
              </a:ext>
            </a:extLst>
          </p:cNvPr>
          <p:cNvSpPr txBox="1">
            <a:spLocks/>
          </p:cNvSpPr>
          <p:nvPr/>
        </p:nvSpPr>
        <p:spPr>
          <a:xfrm>
            <a:off x="9480376" y="5301208"/>
            <a:ext cx="1631504" cy="7200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Ok</a:t>
            </a: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/>
            </a:r>
            <a:b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ru-RU" sz="32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Збс</a:t>
            </a:r>
            <a:endParaRPr lang="en-US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C11C1857-F519-4B8E-88E5-DB8841D5F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386" y="2140124"/>
            <a:ext cx="8178961" cy="4490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3C6604DD-FF4C-4ACC-8B8D-5DAC5619C9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76320" y="2348880"/>
            <a:ext cx="2562360" cy="2573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738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37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Регрессия. Антон Долганов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6" name="Заголовок 1">
            <a:extLst>
              <a:ext uri="{FF2B5EF4-FFF2-40B4-BE49-F238E27FC236}">
                <a16:creationId xmlns:a16="http://schemas.microsoft.com/office/drawing/2014/main" id="{1BE47D8C-18E7-48C0-B437-65C79608DBCE}"/>
              </a:ext>
            </a:extLst>
          </p:cNvPr>
          <p:cNvSpPr txBox="1">
            <a:spLocks/>
          </p:cNvSpPr>
          <p:nvPr/>
        </p:nvSpPr>
        <p:spPr>
          <a:xfrm>
            <a:off x="1919536" y="873070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Линейная регрессия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7" name="Заголовок 1">
            <a:extLst>
              <a:ext uri="{FF2B5EF4-FFF2-40B4-BE49-F238E27FC236}">
                <a16:creationId xmlns:a16="http://schemas.microsoft.com/office/drawing/2014/main" id="{C0351D3F-689B-4CE2-A7BA-DB2BADA577C5}"/>
              </a:ext>
            </a:extLst>
          </p:cNvPr>
          <p:cNvSpPr txBox="1">
            <a:spLocks/>
          </p:cNvSpPr>
          <p:nvPr/>
        </p:nvSpPr>
        <p:spPr>
          <a:xfrm>
            <a:off x="1437972" y="1633639"/>
            <a:ext cx="9316055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Cross-validation</a:t>
            </a: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endParaRPr lang="en-US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Перекрестная проверка</a:t>
            </a: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AF395CDD-6BE5-4F9D-A03B-B9190951C8C7}"/>
              </a:ext>
            </a:extLst>
          </p:cNvPr>
          <p:cNvSpPr/>
          <p:nvPr/>
        </p:nvSpPr>
        <p:spPr>
          <a:xfrm>
            <a:off x="6744072" y="3307295"/>
            <a:ext cx="2064486" cy="2764250"/>
          </a:xfrm>
          <a:prstGeom prst="rect">
            <a:avLst/>
          </a:prstGeom>
          <a:solidFill>
            <a:srgbClr val="272827"/>
          </a:solidFill>
          <a:ln>
            <a:solidFill>
              <a:srgbClr val="2728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E269EFF0-623F-462A-9128-44D7932FF292}"/>
              </a:ext>
            </a:extLst>
          </p:cNvPr>
          <p:cNvSpPr/>
          <p:nvPr/>
        </p:nvSpPr>
        <p:spPr>
          <a:xfrm>
            <a:off x="4679586" y="6193088"/>
            <a:ext cx="2064486" cy="468378"/>
          </a:xfrm>
          <a:prstGeom prst="rect">
            <a:avLst/>
          </a:prstGeom>
          <a:solidFill>
            <a:srgbClr val="272827"/>
          </a:solidFill>
          <a:ln>
            <a:solidFill>
              <a:srgbClr val="2728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2C071414-71DF-446C-A9F9-0B9D70BD160E}"/>
              </a:ext>
            </a:extLst>
          </p:cNvPr>
          <p:cNvSpPr/>
          <p:nvPr/>
        </p:nvSpPr>
        <p:spPr>
          <a:xfrm>
            <a:off x="3287688" y="2708920"/>
            <a:ext cx="5486737" cy="612000"/>
          </a:xfrm>
          <a:prstGeom prst="rect">
            <a:avLst/>
          </a:prstGeom>
          <a:solidFill>
            <a:srgbClr val="00B050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0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Тренировочная</a:t>
            </a: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CD346461-3D26-4B08-8BA3-D89A65A5EFAF}"/>
              </a:ext>
            </a:extLst>
          </p:cNvPr>
          <p:cNvSpPr/>
          <p:nvPr/>
        </p:nvSpPr>
        <p:spPr>
          <a:xfrm>
            <a:off x="7589438" y="3504450"/>
            <a:ext cx="1184987" cy="574361"/>
          </a:xfrm>
          <a:prstGeom prst="rect">
            <a:avLst/>
          </a:prstGeom>
          <a:solidFill>
            <a:schemeClr val="accent6"/>
          </a:solidFill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Fold 4</a:t>
            </a:r>
            <a:endParaRPr lang="ru-RU" sz="24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E0C8BA67-392D-4D7B-BC22-35FAA0277479}"/>
              </a:ext>
            </a:extLst>
          </p:cNvPr>
          <p:cNvSpPr/>
          <p:nvPr/>
        </p:nvSpPr>
        <p:spPr>
          <a:xfrm>
            <a:off x="6141470" y="3504213"/>
            <a:ext cx="1184987" cy="574361"/>
          </a:xfrm>
          <a:prstGeom prst="rect">
            <a:avLst/>
          </a:prstGeom>
          <a:solidFill>
            <a:srgbClr val="92D050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Fold </a:t>
            </a:r>
            <a:r>
              <a:rPr lang="en-US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</a:t>
            </a:r>
            <a:endParaRPr lang="ru-RU" sz="24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C249525A-2381-46C8-8D20-F91C02314B5B}"/>
              </a:ext>
            </a:extLst>
          </p:cNvPr>
          <p:cNvSpPr/>
          <p:nvPr/>
        </p:nvSpPr>
        <p:spPr>
          <a:xfrm>
            <a:off x="4735656" y="3504214"/>
            <a:ext cx="1184987" cy="574361"/>
          </a:xfrm>
          <a:prstGeom prst="rect">
            <a:avLst/>
          </a:prstGeom>
          <a:solidFill>
            <a:srgbClr val="92D050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Fold 2</a:t>
            </a:r>
            <a:endParaRPr lang="ru-RU" sz="24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D04E9D2C-E03D-4FED-AB29-F5B04569464D}"/>
              </a:ext>
            </a:extLst>
          </p:cNvPr>
          <p:cNvSpPr/>
          <p:nvPr/>
        </p:nvSpPr>
        <p:spPr>
          <a:xfrm>
            <a:off x="3287688" y="3497870"/>
            <a:ext cx="1184987" cy="574361"/>
          </a:xfrm>
          <a:prstGeom prst="rect">
            <a:avLst/>
          </a:prstGeom>
          <a:solidFill>
            <a:srgbClr val="92D050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Fold 1</a:t>
            </a:r>
            <a:endParaRPr lang="ru-RU" sz="24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8DD39E60-46C7-433D-8414-3F43FDC3BF4A}"/>
              </a:ext>
            </a:extLst>
          </p:cNvPr>
          <p:cNvSpPr/>
          <p:nvPr/>
        </p:nvSpPr>
        <p:spPr>
          <a:xfrm>
            <a:off x="7589438" y="4262104"/>
            <a:ext cx="1184987" cy="574361"/>
          </a:xfrm>
          <a:prstGeom prst="rect">
            <a:avLst/>
          </a:prstGeom>
          <a:solidFill>
            <a:srgbClr val="92D050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Fold</a:t>
            </a:r>
            <a:r>
              <a:rPr lang="en-US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4</a:t>
            </a:r>
            <a:endParaRPr lang="ru-RU" sz="24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1FC131CB-C41A-4825-8540-D4FA959E2EBC}"/>
              </a:ext>
            </a:extLst>
          </p:cNvPr>
          <p:cNvSpPr/>
          <p:nvPr/>
        </p:nvSpPr>
        <p:spPr>
          <a:xfrm>
            <a:off x="6141470" y="4261867"/>
            <a:ext cx="1184987" cy="574361"/>
          </a:xfrm>
          <a:prstGeom prst="rect">
            <a:avLst/>
          </a:prstGeom>
          <a:solidFill>
            <a:schemeClr val="accent6"/>
          </a:solidFill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Fold 3</a:t>
            </a:r>
            <a:endParaRPr lang="ru-RU" sz="24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73B02E47-73BF-4537-967F-D2980D4AB2DD}"/>
              </a:ext>
            </a:extLst>
          </p:cNvPr>
          <p:cNvSpPr/>
          <p:nvPr/>
        </p:nvSpPr>
        <p:spPr>
          <a:xfrm>
            <a:off x="4735656" y="4261868"/>
            <a:ext cx="1184987" cy="574361"/>
          </a:xfrm>
          <a:prstGeom prst="rect">
            <a:avLst/>
          </a:prstGeom>
          <a:solidFill>
            <a:srgbClr val="92D050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Fold 2</a:t>
            </a:r>
            <a:endParaRPr lang="ru-RU" sz="24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2860A09A-E2A9-4465-9F7F-CA26654F57B0}"/>
              </a:ext>
            </a:extLst>
          </p:cNvPr>
          <p:cNvSpPr/>
          <p:nvPr/>
        </p:nvSpPr>
        <p:spPr>
          <a:xfrm>
            <a:off x="3287688" y="4255524"/>
            <a:ext cx="1184987" cy="574361"/>
          </a:xfrm>
          <a:prstGeom prst="rect">
            <a:avLst/>
          </a:prstGeom>
          <a:solidFill>
            <a:srgbClr val="92D050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Fold 1</a:t>
            </a:r>
            <a:endParaRPr lang="ru-RU" sz="24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FA96E359-3005-4D5C-8C3D-54F4E587FDF6}"/>
              </a:ext>
            </a:extLst>
          </p:cNvPr>
          <p:cNvSpPr/>
          <p:nvPr/>
        </p:nvSpPr>
        <p:spPr>
          <a:xfrm>
            <a:off x="7589438" y="5019756"/>
            <a:ext cx="1184987" cy="574361"/>
          </a:xfrm>
          <a:prstGeom prst="rect">
            <a:avLst/>
          </a:prstGeom>
          <a:solidFill>
            <a:srgbClr val="92D050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Fold 4</a:t>
            </a:r>
            <a:endParaRPr lang="ru-RU" sz="24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7A62156D-463F-4F85-B71F-9A014FAEDE0E}"/>
              </a:ext>
            </a:extLst>
          </p:cNvPr>
          <p:cNvSpPr/>
          <p:nvPr/>
        </p:nvSpPr>
        <p:spPr>
          <a:xfrm>
            <a:off x="6141470" y="5019519"/>
            <a:ext cx="1184987" cy="574361"/>
          </a:xfrm>
          <a:prstGeom prst="rect">
            <a:avLst/>
          </a:prstGeom>
          <a:solidFill>
            <a:srgbClr val="92D050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Fold </a:t>
            </a:r>
            <a:r>
              <a:rPr lang="en-US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</a:t>
            </a:r>
            <a:endParaRPr lang="ru-RU" sz="24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39CC56CF-87B7-4345-B8C2-773B52D821F8}"/>
              </a:ext>
            </a:extLst>
          </p:cNvPr>
          <p:cNvSpPr/>
          <p:nvPr/>
        </p:nvSpPr>
        <p:spPr>
          <a:xfrm>
            <a:off x="4735656" y="5019520"/>
            <a:ext cx="1184987" cy="574361"/>
          </a:xfrm>
          <a:prstGeom prst="rect">
            <a:avLst/>
          </a:prstGeom>
          <a:solidFill>
            <a:schemeClr val="accent6"/>
          </a:solidFill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Fold 2</a:t>
            </a:r>
            <a:endParaRPr lang="ru-RU" sz="24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1" name="Прямоугольник 30">
            <a:extLst>
              <a:ext uri="{FF2B5EF4-FFF2-40B4-BE49-F238E27FC236}">
                <a16:creationId xmlns:a16="http://schemas.microsoft.com/office/drawing/2014/main" id="{0DD7EFE9-DEEF-4A16-AF81-4F20084FD8B5}"/>
              </a:ext>
            </a:extLst>
          </p:cNvPr>
          <p:cNvSpPr/>
          <p:nvPr/>
        </p:nvSpPr>
        <p:spPr>
          <a:xfrm>
            <a:off x="3287688" y="5013176"/>
            <a:ext cx="1184987" cy="574361"/>
          </a:xfrm>
          <a:prstGeom prst="rect">
            <a:avLst/>
          </a:prstGeom>
          <a:solidFill>
            <a:srgbClr val="92D050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Fold </a:t>
            </a:r>
            <a:r>
              <a:rPr lang="en-US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</a:t>
            </a:r>
            <a:endParaRPr lang="ru-RU" sz="24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2" name="Прямоугольник 31">
            <a:extLst>
              <a:ext uri="{FF2B5EF4-FFF2-40B4-BE49-F238E27FC236}">
                <a16:creationId xmlns:a16="http://schemas.microsoft.com/office/drawing/2014/main" id="{C2A2AB4D-CDD1-4BC6-90A3-51E653BF705A}"/>
              </a:ext>
            </a:extLst>
          </p:cNvPr>
          <p:cNvSpPr/>
          <p:nvPr/>
        </p:nvSpPr>
        <p:spPr>
          <a:xfrm>
            <a:off x="7589438" y="5777406"/>
            <a:ext cx="1184987" cy="574361"/>
          </a:xfrm>
          <a:prstGeom prst="rect">
            <a:avLst/>
          </a:prstGeom>
          <a:solidFill>
            <a:srgbClr val="92D050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Fold</a:t>
            </a:r>
            <a:r>
              <a:rPr lang="en-US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4</a:t>
            </a:r>
            <a:endParaRPr lang="ru-RU" sz="24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3" name="Прямоугольник 32">
            <a:extLst>
              <a:ext uri="{FF2B5EF4-FFF2-40B4-BE49-F238E27FC236}">
                <a16:creationId xmlns:a16="http://schemas.microsoft.com/office/drawing/2014/main" id="{A74EE616-00BF-4AF9-9243-28AFA2DA9BF3}"/>
              </a:ext>
            </a:extLst>
          </p:cNvPr>
          <p:cNvSpPr/>
          <p:nvPr/>
        </p:nvSpPr>
        <p:spPr>
          <a:xfrm>
            <a:off x="6141470" y="5777169"/>
            <a:ext cx="1184987" cy="574361"/>
          </a:xfrm>
          <a:prstGeom prst="rect">
            <a:avLst/>
          </a:prstGeom>
          <a:solidFill>
            <a:srgbClr val="92D050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Fold </a:t>
            </a:r>
            <a:r>
              <a:rPr lang="en-US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</a:t>
            </a:r>
            <a:endParaRPr lang="ru-RU" sz="24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4" name="Прямоугольник 33">
            <a:extLst>
              <a:ext uri="{FF2B5EF4-FFF2-40B4-BE49-F238E27FC236}">
                <a16:creationId xmlns:a16="http://schemas.microsoft.com/office/drawing/2014/main" id="{9B10FE12-5C54-432F-8502-2142850315AD}"/>
              </a:ext>
            </a:extLst>
          </p:cNvPr>
          <p:cNvSpPr/>
          <p:nvPr/>
        </p:nvSpPr>
        <p:spPr>
          <a:xfrm>
            <a:off x="4735656" y="5777170"/>
            <a:ext cx="1184987" cy="574361"/>
          </a:xfrm>
          <a:prstGeom prst="rect">
            <a:avLst/>
          </a:prstGeom>
          <a:solidFill>
            <a:srgbClr val="92D050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Fold </a:t>
            </a:r>
            <a:r>
              <a:rPr lang="en-US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</a:t>
            </a:r>
            <a:endParaRPr lang="ru-RU" sz="24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5" name="Прямоугольник 34">
            <a:extLst>
              <a:ext uri="{FF2B5EF4-FFF2-40B4-BE49-F238E27FC236}">
                <a16:creationId xmlns:a16="http://schemas.microsoft.com/office/drawing/2014/main" id="{8EA71F87-7644-49E5-8916-A824AD068770}"/>
              </a:ext>
            </a:extLst>
          </p:cNvPr>
          <p:cNvSpPr/>
          <p:nvPr/>
        </p:nvSpPr>
        <p:spPr>
          <a:xfrm>
            <a:off x="3287688" y="5777171"/>
            <a:ext cx="1184987" cy="574361"/>
          </a:xfrm>
          <a:prstGeom prst="rect">
            <a:avLst/>
          </a:prstGeom>
          <a:solidFill>
            <a:schemeClr val="accent6"/>
          </a:solidFill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Fold 1</a:t>
            </a:r>
            <a:endParaRPr lang="ru-RU" sz="24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2468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38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Регрессия. Антон Долганов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6" name="Заголовок 1">
            <a:extLst>
              <a:ext uri="{FF2B5EF4-FFF2-40B4-BE49-F238E27FC236}">
                <a16:creationId xmlns:a16="http://schemas.microsoft.com/office/drawing/2014/main" id="{1BE47D8C-18E7-48C0-B437-65C79608DBCE}"/>
              </a:ext>
            </a:extLst>
          </p:cNvPr>
          <p:cNvSpPr txBox="1">
            <a:spLocks/>
          </p:cNvSpPr>
          <p:nvPr/>
        </p:nvSpPr>
        <p:spPr>
          <a:xfrm>
            <a:off x="1919536" y="873070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Линейная регрессия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7" name="Заголовок 1">
            <a:extLst>
              <a:ext uri="{FF2B5EF4-FFF2-40B4-BE49-F238E27FC236}">
                <a16:creationId xmlns:a16="http://schemas.microsoft.com/office/drawing/2014/main" id="{C0351D3F-689B-4CE2-A7BA-DB2BADA577C5}"/>
              </a:ext>
            </a:extLst>
          </p:cNvPr>
          <p:cNvSpPr txBox="1">
            <a:spLocks/>
          </p:cNvSpPr>
          <p:nvPr/>
        </p:nvSpPr>
        <p:spPr>
          <a:xfrm>
            <a:off x="2351584" y="1377196"/>
            <a:ext cx="7344816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Перекрестная проверка</a:t>
            </a:r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:</a:t>
            </a: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Пример</a:t>
            </a:r>
          </a:p>
        </p:txBody>
      </p:sp>
      <p:pic>
        <p:nvPicPr>
          <p:cNvPr id="11" name="Picture 4">
            <a:extLst>
              <a:ext uri="{FF2B5EF4-FFF2-40B4-BE49-F238E27FC236}">
                <a16:creationId xmlns:a16="http://schemas.microsoft.com/office/drawing/2014/main" id="{182575B1-B421-4674-AE65-BF0F214C1B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48880"/>
            <a:ext cx="6032791" cy="3312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>
            <a:extLst>
              <a:ext uri="{FF2B5EF4-FFF2-40B4-BE49-F238E27FC236}">
                <a16:creationId xmlns:a16="http://schemas.microsoft.com/office/drawing/2014/main" id="{DAE44C06-8AB1-4E36-AFD7-8CD6B0804D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1984" y="2276872"/>
            <a:ext cx="6048672" cy="3321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777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 fontScale="90000"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Линейная регрессия</a:t>
            </a:r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/>
            </a:r>
            <a:b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Перекрестная проверка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39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Регрессия. Антон Долганов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9CDC258D-1598-419A-96FF-35954355065A}"/>
              </a:ext>
            </a:extLst>
          </p:cNvPr>
          <p:cNvSpPr/>
          <p:nvPr/>
        </p:nvSpPr>
        <p:spPr>
          <a:xfrm>
            <a:off x="5332691" y="1594370"/>
            <a:ext cx="14013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Python</a:t>
            </a:r>
            <a:endParaRPr lang="ru-RU" sz="24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75771C69-9396-48D8-A46F-CD84DF614B55}"/>
              </a:ext>
            </a:extLst>
          </p:cNvPr>
          <p:cNvSpPr/>
          <p:nvPr/>
        </p:nvSpPr>
        <p:spPr>
          <a:xfrm>
            <a:off x="1127448" y="2420888"/>
            <a:ext cx="914501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000" dirty="0">
                <a:solidFill>
                  <a:srgbClr val="C586C0"/>
                </a:solidFill>
                <a:latin typeface="Courier New" panose="02070309020205020404" pitchFamily="49" charset="0"/>
              </a:rPr>
              <a:t>from</a:t>
            </a:r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 sklearn.model_selection </a:t>
            </a:r>
            <a:r>
              <a:rPr lang="tr-TR" sz="2000" dirty="0">
                <a:solidFill>
                  <a:srgbClr val="C586C0"/>
                </a:solidFill>
                <a:latin typeface="Courier New" panose="02070309020205020404" pitchFamily="49" charset="0"/>
              </a:rPr>
              <a:t>import</a:t>
            </a:r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 cross_validate</a:t>
            </a:r>
            <a:endParaRPr lang="en-US" sz="2000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endParaRPr lang="tr-TR" sz="2000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tr-TR" sz="2000" dirty="0">
                <a:solidFill>
                  <a:srgbClr val="C586C0"/>
                </a:solidFill>
                <a:latin typeface="Courier New" panose="02070309020205020404" pitchFamily="49" charset="0"/>
              </a:rPr>
              <a:t>from</a:t>
            </a:r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 sklearn.model_selection </a:t>
            </a:r>
            <a:r>
              <a:rPr lang="tr-TR" sz="2000" dirty="0">
                <a:solidFill>
                  <a:srgbClr val="C586C0"/>
                </a:solidFill>
                <a:latin typeface="Courier New" panose="02070309020205020404" pitchFamily="49" charset="0"/>
              </a:rPr>
              <a:t>import</a:t>
            </a:r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 ShuffleSplit</a:t>
            </a: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B43F08AA-6E1E-40D2-A449-DA2A9311A8FE}"/>
              </a:ext>
            </a:extLst>
          </p:cNvPr>
          <p:cNvSpPr/>
          <p:nvPr/>
        </p:nvSpPr>
        <p:spPr>
          <a:xfrm>
            <a:off x="1127448" y="3789040"/>
            <a:ext cx="9937104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scoring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_reg</a:t>
            </a:r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 = 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{</a:t>
            </a:r>
            <a:r>
              <a:rPr lang="tr-TR" dirty="0">
                <a:solidFill>
                  <a:srgbClr val="CE9178"/>
                </a:solidFill>
                <a:latin typeface="Courier New" panose="02070309020205020404" pitchFamily="49" charset="0"/>
              </a:rPr>
              <a:t>'R2'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:</a:t>
            </a:r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tr-TR" dirty="0">
                <a:solidFill>
                  <a:srgbClr val="CE9178"/>
                </a:solidFill>
                <a:latin typeface="Courier New" panose="02070309020205020404" pitchFamily="49" charset="0"/>
              </a:rPr>
              <a:t>'r2'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tr-TR" dirty="0">
                <a:solidFill>
                  <a:srgbClr val="CE9178"/>
                </a:solidFill>
                <a:latin typeface="Courier New" panose="02070309020205020404" pitchFamily="49" charset="0"/>
              </a:rPr>
              <a:t>'-MSE'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:</a:t>
            </a:r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tr-TR" dirty="0">
                <a:solidFill>
                  <a:srgbClr val="CE9178"/>
                </a:solidFill>
                <a:latin typeface="Courier New" panose="02070309020205020404" pitchFamily="49" charset="0"/>
              </a:rPr>
              <a:t>'neg_mean_squared_error'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endParaRPr lang="tr-TR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           </a:t>
            </a:r>
            <a:r>
              <a:rPr lang="tr-TR" dirty="0">
                <a:solidFill>
                  <a:srgbClr val="CE9178"/>
                </a:solidFill>
                <a:latin typeface="Courier New" panose="02070309020205020404" pitchFamily="49" charset="0"/>
              </a:rPr>
              <a:t>'-MAE'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:</a:t>
            </a:r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tr-TR" dirty="0">
                <a:solidFill>
                  <a:srgbClr val="CE9178"/>
                </a:solidFill>
                <a:latin typeface="Courier New" panose="02070309020205020404" pitchFamily="49" charset="0"/>
              </a:rPr>
              <a:t>'neg_mean_absolute_error'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tr-TR" dirty="0">
                <a:solidFill>
                  <a:srgbClr val="CE9178"/>
                </a:solidFill>
                <a:latin typeface="Courier New" panose="02070309020205020404" pitchFamily="49" charset="0"/>
              </a:rPr>
              <a:t>'-Max'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:</a:t>
            </a:r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tr-TR" dirty="0">
                <a:solidFill>
                  <a:srgbClr val="CE9178"/>
                </a:solidFill>
                <a:latin typeface="Courier New" panose="02070309020205020404" pitchFamily="49" charset="0"/>
              </a:rPr>
              <a:t>'max_error’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}</a:t>
            </a:r>
            <a:endParaRPr lang="tr-TR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/>
            </a:r>
            <a:b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</a:b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cv_</a:t>
            </a:r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scores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_reg</a:t>
            </a:r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 = cross_validate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model_reg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  X_train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 y_train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endParaRPr lang="tr-TR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                    scoring=scoring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_reg</a:t>
            </a:r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 cv=ShuffleSplit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n_splits=</a:t>
            </a:r>
            <a:r>
              <a:rPr lang="tr-TR" dirty="0">
                <a:solidFill>
                  <a:srgbClr val="B5CEA8"/>
                </a:solidFill>
                <a:latin typeface="Courier New" panose="02070309020205020404" pitchFamily="49" charset="0"/>
              </a:rPr>
              <a:t>5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tr-TR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/>
            </a:r>
            <a:b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</a:br>
            <a:endParaRPr lang="tr-TR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1286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18" grpId="0"/>
      <p:bldP spid="2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42266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Регрессия. Антон Долганов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5" name="Заголовок 1"/>
          <p:cNvSpPr txBox="1">
            <a:spLocks/>
          </p:cNvSpPr>
          <p:nvPr/>
        </p:nvSpPr>
        <p:spPr>
          <a:xfrm>
            <a:off x="1769838" y="981165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Содержание</a:t>
            </a: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A764042A-EC52-463E-A7A7-164C646B1A2A}"/>
              </a:ext>
            </a:extLst>
          </p:cNvPr>
          <p:cNvSpPr/>
          <p:nvPr/>
        </p:nvSpPr>
        <p:spPr>
          <a:xfrm>
            <a:off x="911424" y="1916832"/>
            <a:ext cx="763284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Регрессия</a:t>
            </a:r>
            <a:endParaRPr lang="en-US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A764042A-EC52-463E-A7A7-164C646B1A2A}"/>
              </a:ext>
            </a:extLst>
          </p:cNvPr>
          <p:cNvSpPr/>
          <p:nvPr/>
        </p:nvSpPr>
        <p:spPr>
          <a:xfrm>
            <a:off x="914130" y="2907684"/>
            <a:ext cx="763284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Метод Наименьших Квадратов</a:t>
            </a:r>
            <a:endParaRPr lang="en-US" sz="32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A764042A-EC52-463E-A7A7-164C646B1A2A}"/>
              </a:ext>
            </a:extLst>
          </p:cNvPr>
          <p:cNvSpPr/>
          <p:nvPr/>
        </p:nvSpPr>
        <p:spPr>
          <a:xfrm>
            <a:off x="986138" y="3843788"/>
            <a:ext cx="763284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Градиентный Спуск</a:t>
            </a:r>
            <a:endParaRPr lang="en-US" sz="32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A764042A-EC52-463E-A7A7-164C646B1A2A}"/>
              </a:ext>
            </a:extLst>
          </p:cNvPr>
          <p:cNvSpPr/>
          <p:nvPr/>
        </p:nvSpPr>
        <p:spPr>
          <a:xfrm>
            <a:off x="986138" y="5643988"/>
            <a:ext cx="763284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Регуляризация</a:t>
            </a:r>
            <a:endParaRPr lang="en-US" sz="32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A764042A-EC52-463E-A7A7-164C646B1A2A}"/>
              </a:ext>
            </a:extLst>
          </p:cNvPr>
          <p:cNvSpPr/>
          <p:nvPr/>
        </p:nvSpPr>
        <p:spPr>
          <a:xfrm>
            <a:off x="986138" y="4779892"/>
            <a:ext cx="763284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Метрики Регрессии</a:t>
            </a:r>
            <a:endParaRPr lang="en-US" sz="32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986057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42266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40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Регрессия. Антон Долганов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5" name="Заголовок 1"/>
          <p:cNvSpPr txBox="1">
            <a:spLocks/>
          </p:cNvSpPr>
          <p:nvPr/>
        </p:nvSpPr>
        <p:spPr>
          <a:xfrm>
            <a:off x="1769838" y="981165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Содержание</a:t>
            </a: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A764042A-EC52-463E-A7A7-164C646B1A2A}"/>
              </a:ext>
            </a:extLst>
          </p:cNvPr>
          <p:cNvSpPr/>
          <p:nvPr/>
        </p:nvSpPr>
        <p:spPr>
          <a:xfrm>
            <a:off x="911424" y="1916832"/>
            <a:ext cx="763284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Регрессия</a:t>
            </a:r>
            <a:endParaRPr lang="en-US" sz="32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A764042A-EC52-463E-A7A7-164C646B1A2A}"/>
              </a:ext>
            </a:extLst>
          </p:cNvPr>
          <p:cNvSpPr/>
          <p:nvPr/>
        </p:nvSpPr>
        <p:spPr>
          <a:xfrm>
            <a:off x="914130" y="2907684"/>
            <a:ext cx="763284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Метод Наименьших Квадратов</a:t>
            </a:r>
            <a:endParaRPr lang="en-US" sz="32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A764042A-EC52-463E-A7A7-164C646B1A2A}"/>
              </a:ext>
            </a:extLst>
          </p:cNvPr>
          <p:cNvSpPr/>
          <p:nvPr/>
        </p:nvSpPr>
        <p:spPr>
          <a:xfrm>
            <a:off x="986138" y="3843788"/>
            <a:ext cx="763284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Градиентный Спуск</a:t>
            </a:r>
            <a:endParaRPr lang="en-US" sz="32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A764042A-EC52-463E-A7A7-164C646B1A2A}"/>
              </a:ext>
            </a:extLst>
          </p:cNvPr>
          <p:cNvSpPr/>
          <p:nvPr/>
        </p:nvSpPr>
        <p:spPr>
          <a:xfrm>
            <a:off x="986138" y="5643988"/>
            <a:ext cx="763284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Регуляризация</a:t>
            </a:r>
            <a:endParaRPr lang="en-US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A764042A-EC52-463E-A7A7-164C646B1A2A}"/>
              </a:ext>
            </a:extLst>
          </p:cNvPr>
          <p:cNvSpPr/>
          <p:nvPr/>
        </p:nvSpPr>
        <p:spPr>
          <a:xfrm>
            <a:off x="986138" y="4779892"/>
            <a:ext cx="763284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Метрики Регрессии</a:t>
            </a:r>
            <a:endParaRPr lang="en-US" sz="32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3543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41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Регрессия. Антон Долганов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6" name="Заголовок 1">
            <a:extLst>
              <a:ext uri="{FF2B5EF4-FFF2-40B4-BE49-F238E27FC236}">
                <a16:creationId xmlns:a16="http://schemas.microsoft.com/office/drawing/2014/main" id="{1BE47D8C-18E7-48C0-B437-65C79608DBCE}"/>
              </a:ext>
            </a:extLst>
          </p:cNvPr>
          <p:cNvSpPr txBox="1">
            <a:spLocks/>
          </p:cNvSpPr>
          <p:nvPr/>
        </p:nvSpPr>
        <p:spPr>
          <a:xfrm>
            <a:off x="1919536" y="873070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Линейная регрессия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7" name="Заголовок 1">
            <a:extLst>
              <a:ext uri="{FF2B5EF4-FFF2-40B4-BE49-F238E27FC236}">
                <a16:creationId xmlns:a16="http://schemas.microsoft.com/office/drawing/2014/main" id="{C0351D3F-689B-4CE2-A7BA-DB2BADA577C5}"/>
              </a:ext>
            </a:extLst>
          </p:cNvPr>
          <p:cNvSpPr txBox="1">
            <a:spLocks/>
          </p:cNvSpPr>
          <p:nvPr/>
        </p:nvSpPr>
        <p:spPr>
          <a:xfrm>
            <a:off x="2007320" y="1363343"/>
            <a:ext cx="7848872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Выбор модели: Регуляризация</a:t>
            </a:r>
          </a:p>
        </p:txBody>
      </p:sp>
      <p:sp>
        <p:nvSpPr>
          <p:cNvPr id="19" name="Заголовок 1">
            <a:extLst>
              <a:ext uri="{FF2B5EF4-FFF2-40B4-BE49-F238E27FC236}">
                <a16:creationId xmlns:a16="http://schemas.microsoft.com/office/drawing/2014/main" id="{32F88342-2EB4-4620-9923-6E7C6183E914}"/>
              </a:ext>
            </a:extLst>
          </p:cNvPr>
          <p:cNvSpPr txBox="1">
            <a:spLocks/>
          </p:cNvSpPr>
          <p:nvPr/>
        </p:nvSpPr>
        <p:spPr>
          <a:xfrm>
            <a:off x="4367808" y="2492896"/>
            <a:ext cx="4219866" cy="15831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High Variance</a:t>
            </a:r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Высокая дисперсия</a:t>
            </a:r>
          </a:p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endParaRPr lang="en-US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Overfitting</a:t>
            </a:r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Переобучение</a:t>
            </a:r>
            <a:endParaRPr lang="en-US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0" name="Заголовок 1">
            <a:extLst>
              <a:ext uri="{FF2B5EF4-FFF2-40B4-BE49-F238E27FC236}">
                <a16:creationId xmlns:a16="http://schemas.microsoft.com/office/drawing/2014/main" id="{32F88342-2EB4-4620-9923-6E7C6183E914}"/>
              </a:ext>
            </a:extLst>
          </p:cNvPr>
          <p:cNvSpPr txBox="1">
            <a:spLocks/>
          </p:cNvSpPr>
          <p:nvPr/>
        </p:nvSpPr>
        <p:spPr>
          <a:xfrm>
            <a:off x="5591944" y="5085184"/>
            <a:ext cx="884401" cy="7200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Ok</a:t>
            </a:r>
          </a:p>
        </p:txBody>
      </p:sp>
      <p:pic>
        <p:nvPicPr>
          <p:cNvPr id="22" name="Рисунок 21"/>
          <p:cNvPicPr>
            <a:picLocks noChangeAspect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9336" y="2276872"/>
            <a:ext cx="4736289" cy="1872208"/>
          </a:xfrm>
          <a:prstGeom prst="rect">
            <a:avLst/>
          </a:prstGeom>
        </p:spPr>
      </p:pic>
      <p:pic>
        <p:nvPicPr>
          <p:cNvPr id="23" name="Рисунок 22"/>
          <p:cNvPicPr>
            <a:picLocks noChangeAspect="1"/>
          </p:cNvPicPr>
          <p:nvPr/>
        </p:nvPicPr>
        <p:blipFill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968208" y="2132856"/>
            <a:ext cx="3528392" cy="2176718"/>
          </a:xfrm>
          <a:prstGeom prst="rect">
            <a:avLst/>
          </a:prstGeom>
        </p:spPr>
      </p:pic>
      <p:pic>
        <p:nvPicPr>
          <p:cNvPr id="24" name="Рисунок 23"/>
          <p:cNvPicPr>
            <a:picLocks noChangeAspect="1"/>
          </p:cNvPicPr>
          <p:nvPr/>
        </p:nvPicPr>
        <p:blipFill>
          <a:blip r:embed="rId6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9336" y="4293096"/>
            <a:ext cx="4752528" cy="1878627"/>
          </a:xfrm>
          <a:prstGeom prst="rect">
            <a:avLst/>
          </a:prstGeom>
        </p:spPr>
      </p:pic>
      <p:pic>
        <p:nvPicPr>
          <p:cNvPr id="25" name="Рисунок 24"/>
          <p:cNvPicPr>
            <a:picLocks noChangeAspect="1"/>
          </p:cNvPicPr>
          <p:nvPr/>
        </p:nvPicPr>
        <p:blipFill>
          <a:blip r:embed="rId7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112224" y="4437112"/>
            <a:ext cx="3371997" cy="2218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055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42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Регрессия. Антон Долганов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6" name="Заголовок 1">
            <a:extLst>
              <a:ext uri="{FF2B5EF4-FFF2-40B4-BE49-F238E27FC236}">
                <a16:creationId xmlns:a16="http://schemas.microsoft.com/office/drawing/2014/main" id="{1BE47D8C-18E7-48C0-B437-65C79608DBCE}"/>
              </a:ext>
            </a:extLst>
          </p:cNvPr>
          <p:cNvSpPr txBox="1">
            <a:spLocks/>
          </p:cNvSpPr>
          <p:nvPr/>
        </p:nvSpPr>
        <p:spPr>
          <a:xfrm>
            <a:off x="1919536" y="873070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Линейная регрессия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7" name="Заголовок 1">
            <a:extLst>
              <a:ext uri="{FF2B5EF4-FFF2-40B4-BE49-F238E27FC236}">
                <a16:creationId xmlns:a16="http://schemas.microsoft.com/office/drawing/2014/main" id="{C0351D3F-689B-4CE2-A7BA-DB2BADA577C5}"/>
              </a:ext>
            </a:extLst>
          </p:cNvPr>
          <p:cNvSpPr txBox="1">
            <a:spLocks/>
          </p:cNvSpPr>
          <p:nvPr/>
        </p:nvSpPr>
        <p:spPr>
          <a:xfrm>
            <a:off x="2007320" y="1363343"/>
            <a:ext cx="7848872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Выбор модели: Регуляризация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2BC8CCBF-FFBE-4DD5-964D-BD54EDE39071}"/>
                  </a:ext>
                </a:extLst>
              </p:cNvPr>
              <p:cNvSpPr/>
              <p:nvPr/>
            </p:nvSpPr>
            <p:spPr>
              <a:xfrm>
                <a:off x="407368" y="2106801"/>
                <a:ext cx="11018979" cy="100617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𝐸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𝐿𝑖𝑛𝑅𝑒𝑔</m:t>
                          </m:r>
                        </m:sub>
                      </m:sSub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2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b>
                        <m:sup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{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acc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−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}</m:t>
                              </m:r>
                            </m:e>
                            <m:sup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fPr>
                            <m:num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2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𝑛</m:t>
                              </m:r>
                            </m:den>
                          </m:f>
                          <m:nary>
                            <m:naryPr>
                              <m:chr m:val="∑"/>
                              <m:limLoc m:val="subSup"/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=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{</m:t>
                                      </m:r>
                                      <m:nary>
                                        <m:naryPr>
                                          <m:chr m:val="∑"/>
                                          <m:limLoc m:val="subSup"/>
                                          <m:ctrlPr>
                                            <a:rPr lang="en-US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m:rPr>
                                              <m:brk m:alnAt="25"/>
                                            </m:rPr>
                                            <a:rPr lang="en-US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</a:rPr>
                                            <m:t>𝑗</m:t>
                                          </m:r>
                                          <m:r>
                                            <a:rPr lang="en-US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</a:rPr>
                                            <m:t>=</m:t>
                                          </m:r>
                                          <m:r>
                                            <a:rPr lang="en-US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</a:rPr>
                                            <m:t>0</m:t>
                                          </m:r>
                                        </m:sub>
                                        <m:sup>
                                          <m:r>
                                            <a:rPr lang="en-US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</a:rPr>
                                            <m:t>𝑝</m:t>
                                          </m:r>
                                        </m:sup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8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Verdana" panose="020B0604030504040204" pitchFamily="34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8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Verdana" panose="020B0604030504040204" pitchFamily="34" charset="0"/>
                                                </a:rPr>
                                                <m:t>𝑏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8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Verdana" panose="020B0604030504040204" pitchFamily="34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</a:rPr>
                                            <m:t>∗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28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Verdana" panose="020B0604030504040204" pitchFamily="34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8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Verdana" panose="020B0604030504040204" pitchFamily="34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8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Verdana" panose="020B0604030504040204" pitchFamily="34" charset="0"/>
                                                </a:rPr>
                                                <m:t>𝑖</m:t>
                                              </m:r>
                                              <m:r>
                                                <a:rPr lang="en-US" sz="28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Verdana" panose="020B0604030504040204" pitchFamily="34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sz="28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Verdana" panose="020B0604030504040204" pitchFamily="34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nary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−</m:t>
                                      </m:r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}</m:t>
                                  </m:r>
                                </m:e>
                                <m:sup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𝑚𝑖𝑛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2BC8CCBF-FFBE-4DD5-964D-BD54EDE390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368" y="2106801"/>
                <a:ext cx="11018979" cy="100617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9477197C-F0F1-413D-BB20-FF75C0158C35}"/>
                  </a:ext>
                </a:extLst>
              </p:cNvPr>
              <p:cNvSpPr/>
              <p:nvPr/>
            </p:nvSpPr>
            <p:spPr>
              <a:xfrm>
                <a:off x="3143672" y="3645024"/>
                <a:ext cx="5998950" cy="9876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𝐸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𝑅𝑖𝑑𝑔𝑒</m:t>
                          </m:r>
                        </m:sub>
                      </m:sSub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ru-RU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𝐸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𝐿𝑖𝑛𝑅𝑒𝑔</m:t>
                          </m:r>
                        </m:sub>
                      </m:sSub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l-GR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λ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𝑗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</m:t>
                          </m:r>
                          <m:r>
                            <a:rPr lang="ru-RU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b>
                        <m:sup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𝑝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𝑚𝑖𝑛</m:t>
                      </m:r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9477197C-F0F1-413D-BB20-FF75C0158C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3672" y="3645024"/>
                <a:ext cx="5998950" cy="9876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6286AB4A-19A3-4212-9BE4-B24FB2DBFC5E}"/>
              </a:ext>
            </a:extLst>
          </p:cNvPr>
          <p:cNvSpPr txBox="1">
            <a:spLocks/>
          </p:cNvSpPr>
          <p:nvPr/>
        </p:nvSpPr>
        <p:spPr>
          <a:xfrm>
            <a:off x="1999616" y="2915962"/>
            <a:ext cx="8884367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Ridge Regularization (L2 </a:t>
            </a: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Регуляризация</a:t>
            </a:r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)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CBDD43FD-B857-481B-B606-93C13A5DA212}"/>
                  </a:ext>
                </a:extLst>
              </p:cNvPr>
              <p:cNvSpPr/>
              <p:nvPr/>
            </p:nvSpPr>
            <p:spPr>
              <a:xfrm>
                <a:off x="3071664" y="5373216"/>
                <a:ext cx="6116033" cy="9876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𝐸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𝐿𝑎𝑠𝑠𝑜</m:t>
                          </m:r>
                        </m:sub>
                      </m:sSub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ru-RU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𝐸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𝐿𝑖𝑛𝑅𝑒𝑔</m:t>
                          </m:r>
                        </m:sub>
                      </m:sSub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l-GR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λ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𝑗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</m:t>
                          </m:r>
                          <m:r>
                            <a:rPr lang="ru-RU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b>
                        <m:sup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𝑝</m:t>
                          </m:r>
                        </m:sup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|</m:t>
                          </m:r>
                        </m:e>
                      </m:nary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𝑚𝑖𝑛</m:t>
                      </m:r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CBDD43FD-B857-481B-B606-93C13A5DA2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1664" y="5373216"/>
                <a:ext cx="6116033" cy="98764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Заголовок 1">
            <a:extLst>
              <a:ext uri="{FF2B5EF4-FFF2-40B4-BE49-F238E27FC236}">
                <a16:creationId xmlns:a16="http://schemas.microsoft.com/office/drawing/2014/main" id="{E29C0E7A-2DF0-494B-B113-A66B3F0C68AD}"/>
              </a:ext>
            </a:extLst>
          </p:cNvPr>
          <p:cNvSpPr txBox="1">
            <a:spLocks/>
          </p:cNvSpPr>
          <p:nvPr/>
        </p:nvSpPr>
        <p:spPr>
          <a:xfrm>
            <a:off x="2015104" y="4552862"/>
            <a:ext cx="8884367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Lasso Regularization (L1 </a:t>
            </a: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Регуляризация</a:t>
            </a:r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)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040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13" grpId="0"/>
      <p:bldP spid="15" grpId="0"/>
      <p:bldP spid="16" grpId="0"/>
      <p:bldP spid="17" grpId="0"/>
      <p:bldP spid="18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43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Регрессия. Антон Долганов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6" name="Заголовок 1">
            <a:extLst>
              <a:ext uri="{FF2B5EF4-FFF2-40B4-BE49-F238E27FC236}">
                <a16:creationId xmlns:a16="http://schemas.microsoft.com/office/drawing/2014/main" id="{1BE47D8C-18E7-48C0-B437-65C79608DBCE}"/>
              </a:ext>
            </a:extLst>
          </p:cNvPr>
          <p:cNvSpPr txBox="1">
            <a:spLocks/>
          </p:cNvSpPr>
          <p:nvPr/>
        </p:nvSpPr>
        <p:spPr>
          <a:xfrm>
            <a:off x="1919536" y="873070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Линейная регрессия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7" name="Заголовок 1">
            <a:extLst>
              <a:ext uri="{FF2B5EF4-FFF2-40B4-BE49-F238E27FC236}">
                <a16:creationId xmlns:a16="http://schemas.microsoft.com/office/drawing/2014/main" id="{C0351D3F-689B-4CE2-A7BA-DB2BADA577C5}"/>
              </a:ext>
            </a:extLst>
          </p:cNvPr>
          <p:cNvSpPr txBox="1">
            <a:spLocks/>
          </p:cNvSpPr>
          <p:nvPr/>
        </p:nvSpPr>
        <p:spPr>
          <a:xfrm>
            <a:off x="2007320" y="1363343"/>
            <a:ext cx="7848872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Regularization </a:t>
            </a: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Градиентный спуск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9477197C-F0F1-413D-BB20-FF75C0158C35}"/>
                  </a:ext>
                </a:extLst>
              </p:cNvPr>
              <p:cNvSpPr/>
              <p:nvPr/>
            </p:nvSpPr>
            <p:spPr>
              <a:xfrm>
                <a:off x="2927648" y="2780928"/>
                <a:ext cx="5998950" cy="9876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𝐸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𝑅𝑖𝑑𝑔𝑒</m:t>
                          </m:r>
                        </m:sub>
                      </m:sSub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ru-RU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𝐸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𝐿𝑖𝑛𝑅𝑒𝑔</m:t>
                          </m:r>
                        </m:sub>
                      </m:sSub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l-GR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λ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𝑗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</m:t>
                          </m:r>
                          <m:r>
                            <a:rPr lang="ru-RU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b>
                        <m:sup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𝑝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𝑚𝑖𝑛</m:t>
                      </m:r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9477197C-F0F1-413D-BB20-FF75C0158C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7648" y="2780928"/>
                <a:ext cx="5998950" cy="9876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6286AB4A-19A3-4212-9BE4-B24FB2DBFC5E}"/>
              </a:ext>
            </a:extLst>
          </p:cNvPr>
          <p:cNvSpPr txBox="1">
            <a:spLocks/>
          </p:cNvSpPr>
          <p:nvPr/>
        </p:nvSpPr>
        <p:spPr>
          <a:xfrm>
            <a:off x="2023384" y="2071188"/>
            <a:ext cx="8884367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Ridge Regularization (L2 </a:t>
            </a: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Регуляризация</a:t>
            </a:r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)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CBDD43FD-B857-481B-B606-93C13A5DA212}"/>
                  </a:ext>
                </a:extLst>
              </p:cNvPr>
              <p:cNvSpPr/>
              <p:nvPr/>
            </p:nvSpPr>
            <p:spPr>
              <a:xfrm>
                <a:off x="2855640" y="5013176"/>
                <a:ext cx="6116033" cy="9876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𝐸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𝐿𝑎𝑠𝑠𝑜</m:t>
                          </m:r>
                        </m:sub>
                      </m:sSub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ru-RU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𝐸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𝐿𝑖𝑛𝑅𝑒𝑔</m:t>
                          </m:r>
                        </m:sub>
                      </m:sSub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l-GR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λ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𝑗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</m:t>
                          </m:r>
                          <m:r>
                            <a:rPr lang="ru-RU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b>
                        <m:sup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𝑝</m:t>
                          </m:r>
                        </m:sup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|</m:t>
                          </m:r>
                        </m:e>
                      </m:nary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𝑚𝑖𝑛</m:t>
                      </m:r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CBDD43FD-B857-481B-B606-93C13A5DA2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5640" y="5013176"/>
                <a:ext cx="6116033" cy="9876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Заголовок 1">
            <a:extLst>
              <a:ext uri="{FF2B5EF4-FFF2-40B4-BE49-F238E27FC236}">
                <a16:creationId xmlns:a16="http://schemas.microsoft.com/office/drawing/2014/main" id="{E29C0E7A-2DF0-494B-B113-A66B3F0C68AD}"/>
              </a:ext>
            </a:extLst>
          </p:cNvPr>
          <p:cNvSpPr txBox="1">
            <a:spLocks/>
          </p:cNvSpPr>
          <p:nvPr/>
        </p:nvSpPr>
        <p:spPr>
          <a:xfrm>
            <a:off x="1961594" y="4396235"/>
            <a:ext cx="8884367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Lasso Regularization (L1 </a:t>
            </a: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Регуляризация</a:t>
            </a:r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)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56D01057-6C29-4B66-B985-CF64901CD8EC}"/>
                  </a:ext>
                </a:extLst>
              </p:cNvPr>
              <p:cNvSpPr/>
              <p:nvPr/>
            </p:nvSpPr>
            <p:spPr>
              <a:xfrm>
                <a:off x="6893796" y="3647979"/>
                <a:ext cx="2746052" cy="103316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𝑗</m:t>
                          </m:r>
                        </m:sub>
                      </m:sSub>
                      <m:r>
                        <a:rPr lang="ru-RU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𝑗</m:t>
                          </m:r>
                        </m:sub>
                      </m:sSub>
                      <m:r>
                        <a:rPr lang="en-US" sz="28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l-GR" sz="28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η</m:t>
                      </m:r>
                      <m:r>
                        <a:rPr lang="en-US" sz="28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∗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56D01057-6C29-4B66-B985-CF64901CD8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3796" y="3647979"/>
                <a:ext cx="2746052" cy="103316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19F687C-7528-4025-8266-BBE2BD7E45EC}"/>
                  </a:ext>
                </a:extLst>
              </p:cNvPr>
              <p:cNvSpPr txBox="1"/>
              <p:nvPr/>
            </p:nvSpPr>
            <p:spPr>
              <a:xfrm>
                <a:off x="716130" y="3781150"/>
                <a:ext cx="5564985" cy="8737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en-US" sz="2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sz="2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sz="2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  <m:r>
                            <a:rPr lang="en-US" sz="2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sz="2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{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US" sz="2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−</m:t>
                              </m:r>
                              <m:r>
                                <a:rPr lang="en-US" sz="2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}∗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en-US" sz="2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+2∗</m:t>
                      </m:r>
                      <m:r>
                        <m:rPr>
                          <m:sty m:val="p"/>
                        </m:rPr>
                        <a:rPr lang="el-GR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λ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∗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ru-RU" sz="2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19F687C-7528-4025-8266-BBE2BD7E45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130" y="3781150"/>
                <a:ext cx="5564985" cy="87370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25140A1-D0DB-4C2A-B0AA-D81ED56A4BB5}"/>
                  </a:ext>
                </a:extLst>
              </p:cNvPr>
              <p:cNvSpPr txBox="1"/>
              <p:nvPr/>
            </p:nvSpPr>
            <p:spPr>
              <a:xfrm>
                <a:off x="753591" y="5930509"/>
                <a:ext cx="5938613" cy="8737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en-US" sz="2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sz="2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sz="2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  <m:r>
                            <a:rPr lang="en-US" sz="2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sz="2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{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US" sz="2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−</m:t>
                              </m:r>
                              <m:r>
                                <a:rPr lang="en-US" sz="2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}∗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en-US" sz="2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l-GR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λ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∗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𝑠𝑖𝑔𝑛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(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𝑗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)</m:t>
                      </m:r>
                    </m:oMath>
                  </m:oMathPara>
                </a14:m>
                <a:endParaRPr lang="ru-RU" sz="2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25140A1-D0DB-4C2A-B0AA-D81ED56A4B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591" y="5930509"/>
                <a:ext cx="5938613" cy="87370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5A706376-B4E9-4A9F-9800-F642F55061B2}"/>
                  </a:ext>
                </a:extLst>
              </p:cNvPr>
              <p:cNvSpPr/>
              <p:nvPr/>
            </p:nvSpPr>
            <p:spPr>
              <a:xfrm>
                <a:off x="7088252" y="5890630"/>
                <a:ext cx="2746052" cy="103316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𝑗</m:t>
                          </m:r>
                        </m:sub>
                      </m:sSub>
                      <m:r>
                        <a:rPr lang="ru-RU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𝑗</m:t>
                          </m:r>
                        </m:sub>
                      </m:sSub>
                      <m:r>
                        <a:rPr lang="en-US" sz="28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l-GR" sz="28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η</m:t>
                      </m:r>
                      <m:r>
                        <a:rPr lang="en-US" sz="28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∗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5A706376-B4E9-4A9F-9800-F642F55061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8252" y="5890630"/>
                <a:ext cx="2746052" cy="103316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91711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15" grpId="0"/>
      <p:bldP spid="16" grpId="0"/>
      <p:bldP spid="17" grpId="0"/>
      <p:bldP spid="18" grpId="0"/>
      <p:bldP spid="19" grpId="0"/>
      <p:bldP spid="20" grpId="0"/>
      <p:bldP spid="22" grpId="0"/>
      <p:bldP spid="23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44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Регрессия. Антон Долганов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6" name="Заголовок 1">
            <a:extLst>
              <a:ext uri="{FF2B5EF4-FFF2-40B4-BE49-F238E27FC236}">
                <a16:creationId xmlns:a16="http://schemas.microsoft.com/office/drawing/2014/main" id="{1BE47D8C-18E7-48C0-B437-65C79608DBCE}"/>
              </a:ext>
            </a:extLst>
          </p:cNvPr>
          <p:cNvSpPr txBox="1">
            <a:spLocks/>
          </p:cNvSpPr>
          <p:nvPr/>
        </p:nvSpPr>
        <p:spPr>
          <a:xfrm>
            <a:off x="1919536" y="873070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Линейная регрессия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7" name="Заголовок 1">
            <a:extLst>
              <a:ext uri="{FF2B5EF4-FFF2-40B4-BE49-F238E27FC236}">
                <a16:creationId xmlns:a16="http://schemas.microsoft.com/office/drawing/2014/main" id="{C0351D3F-689B-4CE2-A7BA-DB2BADA577C5}"/>
              </a:ext>
            </a:extLst>
          </p:cNvPr>
          <p:cNvSpPr txBox="1">
            <a:spLocks/>
          </p:cNvSpPr>
          <p:nvPr/>
        </p:nvSpPr>
        <p:spPr>
          <a:xfrm>
            <a:off x="1973714" y="1358414"/>
            <a:ext cx="7848872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Регуляризация:</a:t>
            </a:r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Градиентный спуск</a:t>
            </a:r>
          </a:p>
        </p:txBody>
      </p:sp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6286AB4A-19A3-4212-9BE4-B24FB2DBFC5E}"/>
              </a:ext>
            </a:extLst>
          </p:cNvPr>
          <p:cNvSpPr txBox="1">
            <a:spLocks/>
          </p:cNvSpPr>
          <p:nvPr/>
        </p:nvSpPr>
        <p:spPr>
          <a:xfrm>
            <a:off x="679904" y="2033556"/>
            <a:ext cx="4464496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Ridge Regularization </a:t>
            </a:r>
          </a:p>
        </p:txBody>
      </p:sp>
      <p:sp>
        <p:nvSpPr>
          <p:cNvPr id="18" name="Заголовок 1">
            <a:extLst>
              <a:ext uri="{FF2B5EF4-FFF2-40B4-BE49-F238E27FC236}">
                <a16:creationId xmlns:a16="http://schemas.microsoft.com/office/drawing/2014/main" id="{E29C0E7A-2DF0-494B-B113-A66B3F0C68AD}"/>
              </a:ext>
            </a:extLst>
          </p:cNvPr>
          <p:cNvSpPr txBox="1">
            <a:spLocks/>
          </p:cNvSpPr>
          <p:nvPr/>
        </p:nvSpPr>
        <p:spPr>
          <a:xfrm>
            <a:off x="6837578" y="2022293"/>
            <a:ext cx="4893977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Lasso Regularization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cxnSp>
        <p:nvCxnSpPr>
          <p:cNvPr id="24" name="Прямая со стрелкой 23">
            <a:extLst>
              <a:ext uri="{FF2B5EF4-FFF2-40B4-BE49-F238E27FC236}">
                <a16:creationId xmlns:a16="http://schemas.microsoft.com/office/drawing/2014/main" id="{9C8C3002-68A5-4757-B540-279BA4FB3B05}"/>
              </a:ext>
            </a:extLst>
          </p:cNvPr>
          <p:cNvCxnSpPr>
            <a:cxnSpLocks/>
          </p:cNvCxnSpPr>
          <p:nvPr/>
        </p:nvCxnSpPr>
        <p:spPr>
          <a:xfrm flipV="1">
            <a:off x="1199456" y="3068960"/>
            <a:ext cx="0" cy="368412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 стрелкой 24">
            <a:extLst>
              <a:ext uri="{FF2B5EF4-FFF2-40B4-BE49-F238E27FC236}">
                <a16:creationId xmlns:a16="http://schemas.microsoft.com/office/drawing/2014/main" id="{A44C2FD9-DFF4-4A53-88F3-9DBC8F299C99}"/>
              </a:ext>
            </a:extLst>
          </p:cNvPr>
          <p:cNvCxnSpPr>
            <a:cxnSpLocks/>
          </p:cNvCxnSpPr>
          <p:nvPr/>
        </p:nvCxnSpPr>
        <p:spPr>
          <a:xfrm>
            <a:off x="122727" y="5733256"/>
            <a:ext cx="5541225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Прямоугольник 25">
                <a:extLst>
                  <a:ext uri="{FF2B5EF4-FFF2-40B4-BE49-F238E27FC236}">
                    <a16:creationId xmlns:a16="http://schemas.microsoft.com/office/drawing/2014/main" id="{0FDDECC9-A0E6-4571-BF5F-E9F32418EF5D}"/>
                  </a:ext>
                </a:extLst>
              </p:cNvPr>
              <p:cNvSpPr/>
              <p:nvPr/>
            </p:nvSpPr>
            <p:spPr>
              <a:xfrm>
                <a:off x="4962202" y="5703308"/>
                <a:ext cx="676018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ru-RU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ru-RU" sz="3200" dirty="0"/>
              </a:p>
            </p:txBody>
          </p:sp>
        </mc:Choice>
        <mc:Fallback xmlns="">
          <p:sp>
            <p:nvSpPr>
              <p:cNvPr id="26" name="Прямоугольник 25">
                <a:extLst>
                  <a:ext uri="{FF2B5EF4-FFF2-40B4-BE49-F238E27FC236}">
                    <a16:creationId xmlns:a16="http://schemas.microsoft.com/office/drawing/2014/main" id="{0FDDECC9-A0E6-4571-BF5F-E9F32418EF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2202" y="5703308"/>
                <a:ext cx="676018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Прямоугольник 26">
                <a:extLst>
                  <a:ext uri="{FF2B5EF4-FFF2-40B4-BE49-F238E27FC236}">
                    <a16:creationId xmlns:a16="http://schemas.microsoft.com/office/drawing/2014/main" id="{80B8C0A4-EF1A-4075-BDDC-3A1820598308}"/>
                  </a:ext>
                </a:extLst>
              </p:cNvPr>
              <p:cNvSpPr/>
              <p:nvPr/>
            </p:nvSpPr>
            <p:spPr>
              <a:xfrm>
                <a:off x="544178" y="2912319"/>
                <a:ext cx="676018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ru-RU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ru-RU" sz="3200" dirty="0"/>
              </a:p>
            </p:txBody>
          </p:sp>
        </mc:Choice>
        <mc:Fallback xmlns="">
          <p:sp>
            <p:nvSpPr>
              <p:cNvPr id="27" name="Прямоугольник 26">
                <a:extLst>
                  <a:ext uri="{FF2B5EF4-FFF2-40B4-BE49-F238E27FC236}">
                    <a16:creationId xmlns:a16="http://schemas.microsoft.com/office/drawing/2014/main" id="{80B8C0A4-EF1A-4075-BDDC-3A18205983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178" y="2912319"/>
                <a:ext cx="676018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Овал 30">
            <a:extLst>
              <a:ext uri="{FF2B5EF4-FFF2-40B4-BE49-F238E27FC236}">
                <a16:creationId xmlns:a16="http://schemas.microsoft.com/office/drawing/2014/main" id="{AE7004D5-8D5B-4F46-B738-7D981404BE4E}"/>
              </a:ext>
            </a:extLst>
          </p:cNvPr>
          <p:cNvSpPr/>
          <p:nvPr/>
        </p:nvSpPr>
        <p:spPr>
          <a:xfrm rot="20358207">
            <a:off x="1718171" y="3110864"/>
            <a:ext cx="4038952" cy="2470296"/>
          </a:xfrm>
          <a:prstGeom prst="ellipse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Овал 31">
            <a:extLst>
              <a:ext uri="{FF2B5EF4-FFF2-40B4-BE49-F238E27FC236}">
                <a16:creationId xmlns:a16="http://schemas.microsoft.com/office/drawing/2014/main" id="{05134078-1AE0-482B-A0FC-54234F6211E5}"/>
              </a:ext>
            </a:extLst>
          </p:cNvPr>
          <p:cNvSpPr/>
          <p:nvPr/>
        </p:nvSpPr>
        <p:spPr>
          <a:xfrm rot="20557770">
            <a:off x="2521296" y="3491710"/>
            <a:ext cx="2666363" cy="1445901"/>
          </a:xfrm>
          <a:prstGeom prst="ellipse">
            <a:avLst/>
          </a:prstGeom>
          <a:noFill/>
          <a:ln w="762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3" name="Овал 32">
            <a:extLst>
              <a:ext uri="{FF2B5EF4-FFF2-40B4-BE49-F238E27FC236}">
                <a16:creationId xmlns:a16="http://schemas.microsoft.com/office/drawing/2014/main" id="{EF2E4FEC-3428-4945-A87A-63D77EECC26B}"/>
              </a:ext>
            </a:extLst>
          </p:cNvPr>
          <p:cNvSpPr/>
          <p:nvPr/>
        </p:nvSpPr>
        <p:spPr>
          <a:xfrm rot="20354850">
            <a:off x="3081907" y="3747390"/>
            <a:ext cx="1337537" cy="973046"/>
          </a:xfrm>
          <a:prstGeom prst="ellipse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Овал 4">
            <a:extLst>
              <a:ext uri="{FF2B5EF4-FFF2-40B4-BE49-F238E27FC236}">
                <a16:creationId xmlns:a16="http://schemas.microsoft.com/office/drawing/2014/main" id="{A95EF161-38DF-45EA-9E69-DC5B94387B3F}"/>
              </a:ext>
            </a:extLst>
          </p:cNvPr>
          <p:cNvSpPr/>
          <p:nvPr/>
        </p:nvSpPr>
        <p:spPr>
          <a:xfrm>
            <a:off x="307698" y="4779373"/>
            <a:ext cx="1800000" cy="1800000"/>
          </a:xfrm>
          <a:prstGeom prst="ellipse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1" name="Овал 50">
            <a:extLst>
              <a:ext uri="{FF2B5EF4-FFF2-40B4-BE49-F238E27FC236}">
                <a16:creationId xmlns:a16="http://schemas.microsoft.com/office/drawing/2014/main" id="{4F32D98F-0D0E-4B50-BD55-26CD04801A90}"/>
              </a:ext>
            </a:extLst>
          </p:cNvPr>
          <p:cNvSpPr/>
          <p:nvPr/>
        </p:nvSpPr>
        <p:spPr>
          <a:xfrm rot="20358207">
            <a:off x="1249581" y="2852163"/>
            <a:ext cx="5087736" cy="2912839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52" name="Прямая со стрелкой 51">
            <a:extLst>
              <a:ext uri="{FF2B5EF4-FFF2-40B4-BE49-F238E27FC236}">
                <a16:creationId xmlns:a16="http://schemas.microsoft.com/office/drawing/2014/main" id="{1662F511-218A-4365-8760-D94BEB468371}"/>
              </a:ext>
            </a:extLst>
          </p:cNvPr>
          <p:cNvCxnSpPr>
            <a:cxnSpLocks/>
          </p:cNvCxnSpPr>
          <p:nvPr/>
        </p:nvCxnSpPr>
        <p:spPr>
          <a:xfrm flipV="1">
            <a:off x="7244737" y="3010698"/>
            <a:ext cx="0" cy="368412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Прямая со стрелкой 52">
            <a:extLst>
              <a:ext uri="{FF2B5EF4-FFF2-40B4-BE49-F238E27FC236}">
                <a16:creationId xmlns:a16="http://schemas.microsoft.com/office/drawing/2014/main" id="{746368C5-D7EC-40C3-9C6D-53201CFFC3C2}"/>
              </a:ext>
            </a:extLst>
          </p:cNvPr>
          <p:cNvCxnSpPr>
            <a:cxnSpLocks/>
          </p:cNvCxnSpPr>
          <p:nvPr/>
        </p:nvCxnSpPr>
        <p:spPr>
          <a:xfrm>
            <a:off x="6168008" y="5674994"/>
            <a:ext cx="5541225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Прямоугольник 53">
                <a:extLst>
                  <a:ext uri="{FF2B5EF4-FFF2-40B4-BE49-F238E27FC236}">
                    <a16:creationId xmlns:a16="http://schemas.microsoft.com/office/drawing/2014/main" id="{D84443D2-B0F4-4033-84E5-CD442F6B5AF3}"/>
                  </a:ext>
                </a:extLst>
              </p:cNvPr>
              <p:cNvSpPr/>
              <p:nvPr/>
            </p:nvSpPr>
            <p:spPr>
              <a:xfrm>
                <a:off x="11055537" y="5827723"/>
                <a:ext cx="676018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ru-RU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ru-RU" sz="3200" dirty="0"/>
              </a:p>
            </p:txBody>
          </p:sp>
        </mc:Choice>
        <mc:Fallback xmlns="">
          <p:sp>
            <p:nvSpPr>
              <p:cNvPr id="54" name="Прямоугольник 53">
                <a:extLst>
                  <a:ext uri="{FF2B5EF4-FFF2-40B4-BE49-F238E27FC236}">
                    <a16:creationId xmlns:a16="http://schemas.microsoft.com/office/drawing/2014/main" id="{D84443D2-B0F4-4033-84E5-CD442F6B5A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55537" y="5827723"/>
                <a:ext cx="676018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Прямоугольник 54">
                <a:extLst>
                  <a:ext uri="{FF2B5EF4-FFF2-40B4-BE49-F238E27FC236}">
                    <a16:creationId xmlns:a16="http://schemas.microsoft.com/office/drawing/2014/main" id="{4B04A2E0-D9FE-464E-9A4A-3F270A76F773}"/>
                  </a:ext>
                </a:extLst>
              </p:cNvPr>
              <p:cNvSpPr/>
              <p:nvPr/>
            </p:nvSpPr>
            <p:spPr>
              <a:xfrm>
                <a:off x="6642947" y="2897267"/>
                <a:ext cx="676018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ru-RU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ru-RU" sz="3200" dirty="0"/>
              </a:p>
            </p:txBody>
          </p:sp>
        </mc:Choice>
        <mc:Fallback xmlns="">
          <p:sp>
            <p:nvSpPr>
              <p:cNvPr id="55" name="Прямоугольник 54">
                <a:extLst>
                  <a:ext uri="{FF2B5EF4-FFF2-40B4-BE49-F238E27FC236}">
                    <a16:creationId xmlns:a16="http://schemas.microsoft.com/office/drawing/2014/main" id="{4B04A2E0-D9FE-464E-9A4A-3F270A76F7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2947" y="2897267"/>
                <a:ext cx="676018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Овал 55">
            <a:extLst>
              <a:ext uri="{FF2B5EF4-FFF2-40B4-BE49-F238E27FC236}">
                <a16:creationId xmlns:a16="http://schemas.microsoft.com/office/drawing/2014/main" id="{0E23ADF8-EEC2-4B5C-912A-E40AFA9A28BE}"/>
              </a:ext>
            </a:extLst>
          </p:cNvPr>
          <p:cNvSpPr/>
          <p:nvPr/>
        </p:nvSpPr>
        <p:spPr>
          <a:xfrm rot="20062270">
            <a:off x="7671850" y="3073433"/>
            <a:ext cx="4154767" cy="2470296"/>
          </a:xfrm>
          <a:prstGeom prst="ellipse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7" name="Овал 56">
            <a:extLst>
              <a:ext uri="{FF2B5EF4-FFF2-40B4-BE49-F238E27FC236}">
                <a16:creationId xmlns:a16="http://schemas.microsoft.com/office/drawing/2014/main" id="{0045B86A-DC2A-48DD-91A6-CEBDEEF5B227}"/>
              </a:ext>
            </a:extLst>
          </p:cNvPr>
          <p:cNvSpPr/>
          <p:nvPr/>
        </p:nvSpPr>
        <p:spPr>
          <a:xfrm rot="20557770">
            <a:off x="8382892" y="3606838"/>
            <a:ext cx="2666363" cy="1445901"/>
          </a:xfrm>
          <a:prstGeom prst="ellipse">
            <a:avLst/>
          </a:prstGeom>
          <a:noFill/>
          <a:ln w="762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8" name="Овал 57">
            <a:extLst>
              <a:ext uri="{FF2B5EF4-FFF2-40B4-BE49-F238E27FC236}">
                <a16:creationId xmlns:a16="http://schemas.microsoft.com/office/drawing/2014/main" id="{594A612C-E0B5-4FD6-ACDE-972C5E4AE3F5}"/>
              </a:ext>
            </a:extLst>
          </p:cNvPr>
          <p:cNvSpPr/>
          <p:nvPr/>
        </p:nvSpPr>
        <p:spPr>
          <a:xfrm rot="20354850">
            <a:off x="9047305" y="3859489"/>
            <a:ext cx="1337537" cy="973046"/>
          </a:xfrm>
          <a:prstGeom prst="ellipse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0" name="Овал 59">
            <a:extLst>
              <a:ext uri="{FF2B5EF4-FFF2-40B4-BE49-F238E27FC236}">
                <a16:creationId xmlns:a16="http://schemas.microsoft.com/office/drawing/2014/main" id="{ABACF005-DCB3-4D66-BCF0-BB00B4762D1F}"/>
              </a:ext>
            </a:extLst>
          </p:cNvPr>
          <p:cNvSpPr/>
          <p:nvPr/>
        </p:nvSpPr>
        <p:spPr>
          <a:xfrm rot="20358207">
            <a:off x="7256265" y="2800949"/>
            <a:ext cx="5127619" cy="2912839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314FD337-55E4-4C2E-893A-834B09468D48}"/>
              </a:ext>
            </a:extLst>
          </p:cNvPr>
          <p:cNvSpPr/>
          <p:nvPr/>
        </p:nvSpPr>
        <p:spPr>
          <a:xfrm rot="2652682">
            <a:off x="6524736" y="4971235"/>
            <a:ext cx="1440000" cy="1440000"/>
          </a:xfrm>
          <a:prstGeom prst="rect">
            <a:avLst/>
          </a:prstGeom>
          <a:noFill/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Прямоугольник 60">
                <a:extLst>
                  <a:ext uri="{FF2B5EF4-FFF2-40B4-BE49-F238E27FC236}">
                    <a16:creationId xmlns:a16="http://schemas.microsoft.com/office/drawing/2014/main" id="{DCE99385-802D-41FA-88C8-6DEE0594D87A}"/>
                  </a:ext>
                </a:extLst>
              </p:cNvPr>
              <p:cNvSpPr/>
              <p:nvPr/>
            </p:nvSpPr>
            <p:spPr>
              <a:xfrm>
                <a:off x="7551513" y="6290708"/>
                <a:ext cx="3692376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ru-RU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&lt;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𝑡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~</m:t>
                      </m:r>
                      <m:r>
                        <m:rPr>
                          <m:sty m:val="p"/>
                        </m:rPr>
                        <a:rPr lang="el-GR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λ</m:t>
                      </m:r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61" name="Прямоугольник 60">
                <a:extLst>
                  <a:ext uri="{FF2B5EF4-FFF2-40B4-BE49-F238E27FC236}">
                    <a16:creationId xmlns:a16="http://schemas.microsoft.com/office/drawing/2014/main" id="{DCE99385-802D-41FA-88C8-6DEE0594D8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1513" y="6290708"/>
                <a:ext cx="3692376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Прямоугольник 61">
                <a:extLst>
                  <a:ext uri="{FF2B5EF4-FFF2-40B4-BE49-F238E27FC236}">
                    <a16:creationId xmlns:a16="http://schemas.microsoft.com/office/drawing/2014/main" id="{C5B543C3-E5A1-45A5-B753-B1795872A150}"/>
                  </a:ext>
                </a:extLst>
              </p:cNvPr>
              <p:cNvSpPr/>
              <p:nvPr/>
            </p:nvSpPr>
            <p:spPr>
              <a:xfrm>
                <a:off x="2017098" y="6159866"/>
                <a:ext cx="3692376" cy="53168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b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2</m:t>
                          </m:r>
                        </m:sup>
                      </m:sSubSup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 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sSubSup>
                        <m:sSubSup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ru-RU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2</m:t>
                          </m:r>
                        </m:sub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2</m:t>
                          </m:r>
                        </m:sup>
                      </m:sSubSup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&lt;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𝑐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~</m:t>
                      </m:r>
                      <m:r>
                        <m:rPr>
                          <m:sty m:val="p"/>
                        </m:rPr>
                        <a:rPr lang="el-GR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λ</m:t>
                      </m:r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62" name="Прямоугольник 61">
                <a:extLst>
                  <a:ext uri="{FF2B5EF4-FFF2-40B4-BE49-F238E27FC236}">
                    <a16:creationId xmlns:a16="http://schemas.microsoft.com/office/drawing/2014/main" id="{C5B543C3-E5A1-45A5-B753-B1795872A1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7098" y="6159866"/>
                <a:ext cx="3692376" cy="53168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56353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16" grpId="0"/>
      <p:bldP spid="18" grpId="0"/>
      <p:bldP spid="26" grpId="0"/>
      <p:bldP spid="27" grpId="0"/>
      <p:bldP spid="31" grpId="0" animBg="1"/>
      <p:bldP spid="32" grpId="0" animBg="1"/>
      <p:bldP spid="33" grpId="0" animBg="1"/>
      <p:bldP spid="5" grpId="0" animBg="1"/>
      <p:bldP spid="51" grpId="0" animBg="1"/>
      <p:bldP spid="54" grpId="0"/>
      <p:bldP spid="55" grpId="0"/>
      <p:bldP spid="56" grpId="0" animBg="1"/>
      <p:bldP spid="57" grpId="0" animBg="1"/>
      <p:bldP spid="58" grpId="0" animBg="1"/>
      <p:bldP spid="60" grpId="0" animBg="1"/>
      <p:bldP spid="7" grpId="0" animBg="1"/>
      <p:bldP spid="61" grpId="0"/>
      <p:bldP spid="62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45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Регрессия. Антон Долганов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6" name="Заголовок 1">
            <a:extLst>
              <a:ext uri="{FF2B5EF4-FFF2-40B4-BE49-F238E27FC236}">
                <a16:creationId xmlns:a16="http://schemas.microsoft.com/office/drawing/2014/main" id="{1BE47D8C-18E7-48C0-B437-65C79608DBCE}"/>
              </a:ext>
            </a:extLst>
          </p:cNvPr>
          <p:cNvSpPr txBox="1">
            <a:spLocks/>
          </p:cNvSpPr>
          <p:nvPr/>
        </p:nvSpPr>
        <p:spPr>
          <a:xfrm>
            <a:off x="1919536" y="873070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Линейная регрессия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7" name="Заголовок 1">
            <a:extLst>
              <a:ext uri="{FF2B5EF4-FFF2-40B4-BE49-F238E27FC236}">
                <a16:creationId xmlns:a16="http://schemas.microsoft.com/office/drawing/2014/main" id="{C0351D3F-689B-4CE2-A7BA-DB2BADA577C5}"/>
              </a:ext>
            </a:extLst>
          </p:cNvPr>
          <p:cNvSpPr txBox="1">
            <a:spLocks/>
          </p:cNvSpPr>
          <p:nvPr/>
        </p:nvSpPr>
        <p:spPr>
          <a:xfrm>
            <a:off x="2007320" y="1363343"/>
            <a:ext cx="7848872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Выбор модели: Регуляризация</a:t>
            </a:r>
          </a:p>
        </p:txBody>
      </p:sp>
      <p:sp>
        <p:nvSpPr>
          <p:cNvPr id="15" name="Заголовок 1">
            <a:extLst>
              <a:ext uri="{FF2B5EF4-FFF2-40B4-BE49-F238E27FC236}">
                <a16:creationId xmlns:a16="http://schemas.microsoft.com/office/drawing/2014/main" id="{6286AB4A-19A3-4212-9BE4-B24FB2DBFC5E}"/>
              </a:ext>
            </a:extLst>
          </p:cNvPr>
          <p:cNvSpPr txBox="1">
            <a:spLocks/>
          </p:cNvSpPr>
          <p:nvPr/>
        </p:nvSpPr>
        <p:spPr>
          <a:xfrm>
            <a:off x="695400" y="2112651"/>
            <a:ext cx="4464496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Ridge Regularization </a:t>
            </a:r>
          </a:p>
        </p:txBody>
      </p:sp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E29C0E7A-2DF0-494B-B113-A66B3F0C68AD}"/>
              </a:ext>
            </a:extLst>
          </p:cNvPr>
          <p:cNvSpPr txBox="1">
            <a:spLocks/>
          </p:cNvSpPr>
          <p:nvPr/>
        </p:nvSpPr>
        <p:spPr>
          <a:xfrm>
            <a:off x="6837578" y="2022293"/>
            <a:ext cx="4893977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Lasso Regularization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7" name="Рисунок 16"/>
          <p:cNvPicPr>
            <a:picLocks noChangeAspect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609526" y="2780928"/>
            <a:ext cx="4801707" cy="2088232"/>
          </a:xfrm>
          <a:prstGeom prst="rect">
            <a:avLst/>
          </a:prstGeom>
        </p:spPr>
      </p:pic>
      <p:pic>
        <p:nvPicPr>
          <p:cNvPr id="18" name="Рисунок 17"/>
          <p:cNvPicPr>
            <a:picLocks noChangeAspect="1"/>
          </p:cNvPicPr>
          <p:nvPr/>
        </p:nvPicPr>
        <p:blipFill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751798" y="4861328"/>
            <a:ext cx="2880705" cy="1880040"/>
          </a:xfrm>
          <a:prstGeom prst="rect">
            <a:avLst/>
          </a:prstGeom>
        </p:spPr>
      </p:pic>
      <p:pic>
        <p:nvPicPr>
          <p:cNvPr id="26" name="Рисунок 25"/>
          <p:cNvPicPr>
            <a:picLocks noChangeAspect="1"/>
          </p:cNvPicPr>
          <p:nvPr/>
        </p:nvPicPr>
        <p:blipFill>
          <a:blip r:embed="rId6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95400" y="2780928"/>
            <a:ext cx="4967283" cy="2160240"/>
          </a:xfrm>
          <a:prstGeom prst="rect">
            <a:avLst/>
          </a:prstGeom>
        </p:spPr>
      </p:pic>
      <p:pic>
        <p:nvPicPr>
          <p:cNvPr id="27" name="Рисунок 26"/>
          <p:cNvPicPr>
            <a:picLocks noChangeAspect="1"/>
          </p:cNvPicPr>
          <p:nvPr/>
        </p:nvPicPr>
        <p:blipFill>
          <a:blip r:embed="rId7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47528" y="4941168"/>
            <a:ext cx="2880320" cy="1879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174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15" grpId="0"/>
      <p:bldP spid="16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46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Регрессия. Антон Долганов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6" name="Заголовок 1">
            <a:extLst>
              <a:ext uri="{FF2B5EF4-FFF2-40B4-BE49-F238E27FC236}">
                <a16:creationId xmlns:a16="http://schemas.microsoft.com/office/drawing/2014/main" id="{1BE47D8C-18E7-48C0-B437-65C79608DBCE}"/>
              </a:ext>
            </a:extLst>
          </p:cNvPr>
          <p:cNvSpPr txBox="1">
            <a:spLocks/>
          </p:cNvSpPr>
          <p:nvPr/>
        </p:nvSpPr>
        <p:spPr>
          <a:xfrm>
            <a:off x="1919536" y="764704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Рубрика Нелепые Аналогии 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2927648" y="6488668"/>
            <a:ext cx="66247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https://www.rottentomatoes.com/franchise/star_wars_saga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6240" y="4653136"/>
            <a:ext cx="3240360" cy="1102253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56240" y="1916832"/>
            <a:ext cx="3205068" cy="1181869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6"/>
          <a:srcRect b="14475"/>
          <a:stretch/>
        </p:blipFill>
        <p:spPr>
          <a:xfrm>
            <a:off x="8184232" y="3356992"/>
            <a:ext cx="3312368" cy="1025184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63752" y="4653136"/>
            <a:ext cx="3921274" cy="1207590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35760" y="3284984"/>
            <a:ext cx="3792146" cy="1152128"/>
          </a:xfrm>
          <a:prstGeom prst="rect">
            <a:avLst/>
          </a:prstGeom>
        </p:spPr>
      </p:pic>
      <p:pic>
        <p:nvPicPr>
          <p:cNvPr id="19" name="Рисунок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35760" y="1916832"/>
            <a:ext cx="3816424" cy="1202243"/>
          </a:xfrm>
          <a:prstGeom prst="rect">
            <a:avLst/>
          </a:prstGeom>
        </p:spPr>
      </p:pic>
      <p:pic>
        <p:nvPicPr>
          <p:cNvPr id="20" name="Рисунок 1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63352" y="1916832"/>
            <a:ext cx="3240360" cy="1180173"/>
          </a:xfrm>
          <a:prstGeom prst="rect">
            <a:avLst/>
          </a:prstGeom>
        </p:spPr>
      </p:pic>
      <p:pic>
        <p:nvPicPr>
          <p:cNvPr id="22" name="Рисунок 2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1344" y="3356992"/>
            <a:ext cx="3431704" cy="1034379"/>
          </a:xfrm>
          <a:prstGeom prst="rect">
            <a:avLst/>
          </a:prstGeom>
        </p:spPr>
      </p:pic>
      <p:pic>
        <p:nvPicPr>
          <p:cNvPr id="23" name="Рисунок 2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91344" y="4653136"/>
            <a:ext cx="3312368" cy="1102047"/>
          </a:xfrm>
          <a:prstGeom prst="rect">
            <a:avLst/>
          </a:prstGeom>
        </p:spPr>
      </p:pic>
      <p:pic>
        <p:nvPicPr>
          <p:cNvPr id="24" name="Рисунок 23"/>
          <p:cNvPicPr>
            <a:picLocks noChangeAspect="1"/>
          </p:cNvPicPr>
          <p:nvPr/>
        </p:nvPicPr>
        <p:blipFill>
          <a:blip r:embed="rId13">
            <a:clrChange>
              <a:clrFrom>
                <a:srgbClr val="312B2B"/>
              </a:clrFrom>
              <a:clrTo>
                <a:srgbClr val="312B2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503712" y="1234513"/>
            <a:ext cx="4361309" cy="682319"/>
          </a:xfrm>
          <a:prstGeom prst="rect">
            <a:avLst/>
          </a:prstGeom>
        </p:spPr>
      </p:pic>
      <p:sp>
        <p:nvSpPr>
          <p:cNvPr id="25" name="Прямоугольник 24"/>
          <p:cNvSpPr/>
          <p:nvPr/>
        </p:nvSpPr>
        <p:spPr>
          <a:xfrm>
            <a:off x="623392" y="5805264"/>
            <a:ext cx="197361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Умеренная</a:t>
            </a:r>
          </a:p>
          <a:p>
            <a:pPr algn="ctr"/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Регуляризация</a:t>
            </a:r>
            <a:endParaRPr lang="ru-RU" dirty="0"/>
          </a:p>
        </p:txBody>
      </p:sp>
      <p:sp>
        <p:nvSpPr>
          <p:cNvPr id="31" name="Прямоугольник 30"/>
          <p:cNvSpPr/>
          <p:nvPr/>
        </p:nvSpPr>
        <p:spPr>
          <a:xfrm>
            <a:off x="4655840" y="5877272"/>
            <a:ext cx="235352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Переобучение на </a:t>
            </a:r>
            <a:endParaRPr lang="en-US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algn="ctr"/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George Lucas</a:t>
            </a:r>
            <a:endParaRPr lang="ru-RU" dirty="0"/>
          </a:p>
        </p:txBody>
      </p:sp>
      <p:sp>
        <p:nvSpPr>
          <p:cNvPr id="32" name="Прямоугольник 31"/>
          <p:cNvSpPr/>
          <p:nvPr/>
        </p:nvSpPr>
        <p:spPr>
          <a:xfrm>
            <a:off x="8544272" y="5805264"/>
            <a:ext cx="285113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Неадекватная Регуляризация</a:t>
            </a:r>
            <a:endParaRPr lang="ru-RU" dirty="0"/>
          </a:p>
        </p:txBody>
      </p:sp>
      <p:pic>
        <p:nvPicPr>
          <p:cNvPr id="28" name="Рисунок 2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91344" y="1916832"/>
            <a:ext cx="11405090" cy="3989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770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5" grpId="0"/>
      <p:bldP spid="31" grpId="0"/>
      <p:bldP spid="32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Регуляризация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47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Регрессия. Антон Долганов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9CDC258D-1598-419A-96FF-35954355065A}"/>
              </a:ext>
            </a:extLst>
          </p:cNvPr>
          <p:cNvSpPr/>
          <p:nvPr/>
        </p:nvSpPr>
        <p:spPr>
          <a:xfrm>
            <a:off x="5309995" y="1484295"/>
            <a:ext cx="14013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Python</a:t>
            </a:r>
            <a:endParaRPr lang="ru-RU" sz="24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17A6E0FF-1E53-4D7C-8BE1-FA4B7BEE9A33}"/>
              </a:ext>
            </a:extLst>
          </p:cNvPr>
          <p:cNvSpPr/>
          <p:nvPr/>
        </p:nvSpPr>
        <p:spPr>
          <a:xfrm>
            <a:off x="511212" y="5789834"/>
            <a:ext cx="276550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lasso.fit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x,y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tr-TR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9CD5DA4B-0FAC-4B7D-A3F2-36BE38AF1DBF}"/>
              </a:ext>
            </a:extLst>
          </p:cNvPr>
          <p:cNvSpPr/>
          <p:nvPr/>
        </p:nvSpPr>
        <p:spPr>
          <a:xfrm>
            <a:off x="407368" y="1969163"/>
            <a:ext cx="91856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C586C0"/>
                </a:solidFill>
                <a:latin typeface="Courier New" panose="02070309020205020404" pitchFamily="49" charset="0"/>
              </a:rPr>
              <a:t>from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sklearn.linear_model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400" dirty="0">
                <a:solidFill>
                  <a:srgbClr val="C586C0"/>
                </a:solidFill>
                <a:latin typeface="Courier New" panose="02070309020205020404" pitchFamily="49" charset="0"/>
              </a:rPr>
              <a:t>import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Lasso</a:t>
            </a:r>
          </a:p>
          <a:p>
            <a:r>
              <a:rPr lang="en-US" sz="2400" dirty="0">
                <a:solidFill>
                  <a:srgbClr val="C586C0"/>
                </a:solidFill>
                <a:latin typeface="Courier New" panose="02070309020205020404" pitchFamily="49" charset="0"/>
              </a:rPr>
              <a:t>from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sklearn.linear_model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400" dirty="0">
                <a:solidFill>
                  <a:srgbClr val="C586C0"/>
                </a:solidFill>
                <a:latin typeface="Courier New" panose="02070309020205020404" pitchFamily="49" charset="0"/>
              </a:rPr>
              <a:t>import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Ridge</a:t>
            </a:r>
            <a:endParaRPr lang="en-US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A4DE3333-60B8-403B-99FD-7945873E773C}"/>
              </a:ext>
            </a:extLst>
          </p:cNvPr>
          <p:cNvSpPr/>
          <p:nvPr/>
        </p:nvSpPr>
        <p:spPr>
          <a:xfrm>
            <a:off x="407368" y="2865356"/>
            <a:ext cx="42402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ridge=Ridge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alpha=</a:t>
            </a:r>
            <a:r>
              <a:rPr lang="tr-TR" sz="2400" dirty="0">
                <a:solidFill>
                  <a:srgbClr val="B5CEA8"/>
                </a:solidFill>
                <a:latin typeface="Courier New" panose="02070309020205020404" pitchFamily="49" charset="0"/>
              </a:rPr>
              <a:t>0.5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tr-TR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DBEB9CBD-8E6A-4EAB-ABBF-D0E4FC1A0761}"/>
              </a:ext>
            </a:extLst>
          </p:cNvPr>
          <p:cNvSpPr/>
          <p:nvPr/>
        </p:nvSpPr>
        <p:spPr>
          <a:xfrm>
            <a:off x="3439933" y="3238151"/>
            <a:ext cx="981032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000" dirty="0">
                <a:solidFill>
                  <a:srgbClr val="D5D5D5"/>
                </a:solidFill>
                <a:latin typeface="Courier New" panose="02070309020205020404" pitchFamily="49" charset="0"/>
              </a:rPr>
              <a:t>Ridge(alpha=0.5, copy_X=True, fit_intercept=True, max_iter=None, normalize=False, random_state=None, solver='auto', tol=0.001)</a:t>
            </a:r>
            <a:endParaRPr lang="ru-RU" sz="2000" dirty="0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30B2F338-CFB3-4D75-BD68-0E1BC55BEEE7}"/>
              </a:ext>
            </a:extLst>
          </p:cNvPr>
          <p:cNvSpPr/>
          <p:nvPr/>
        </p:nvSpPr>
        <p:spPr>
          <a:xfrm>
            <a:off x="370782" y="4111093"/>
            <a:ext cx="442460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lasso=Lasso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alpha=</a:t>
            </a:r>
            <a:r>
              <a:rPr lang="tr-TR" sz="2400" dirty="0">
                <a:solidFill>
                  <a:srgbClr val="B5CEA8"/>
                </a:solidFill>
                <a:latin typeface="Courier New" panose="02070309020205020404" pitchFamily="49" charset="0"/>
              </a:rPr>
              <a:t>0.01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tr-TR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13C777BB-8716-43B6-B21E-62455406E3E1}"/>
              </a:ext>
            </a:extLst>
          </p:cNvPr>
          <p:cNvSpPr/>
          <p:nvPr/>
        </p:nvSpPr>
        <p:spPr>
          <a:xfrm>
            <a:off x="386178" y="4598302"/>
            <a:ext cx="264687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lasso.get_params</a:t>
            </a:r>
            <a:endParaRPr lang="tr-TR" sz="20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444C459B-967A-4F4F-92F5-1E86DC7B9B30}"/>
              </a:ext>
            </a:extLst>
          </p:cNvPr>
          <p:cNvSpPr/>
          <p:nvPr/>
        </p:nvSpPr>
        <p:spPr>
          <a:xfrm>
            <a:off x="407368" y="3318947"/>
            <a:ext cx="264687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ridge.get_params</a:t>
            </a:r>
            <a:endParaRPr lang="tr-TR" sz="20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8FE7D798-27D0-4408-88DD-96A6403D03E6}"/>
              </a:ext>
            </a:extLst>
          </p:cNvPr>
          <p:cNvSpPr/>
          <p:nvPr/>
        </p:nvSpPr>
        <p:spPr>
          <a:xfrm>
            <a:off x="3439933" y="4535876"/>
            <a:ext cx="968277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000" dirty="0">
                <a:solidFill>
                  <a:srgbClr val="D5D5D5"/>
                </a:solidFill>
                <a:latin typeface="Courier New" panose="02070309020205020404" pitchFamily="49" charset="0"/>
              </a:rPr>
              <a:t>Lasso(alpha=0.01, copy_X=True, fit_intercept=True, max_iter=1000, normalize=False, positive=False, precompute=False, random_state=None, selection='cyclic', tol=0.0001, warm_start=False)</a:t>
            </a:r>
            <a:endParaRPr lang="ru-RU" sz="2000" dirty="0"/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96C1A4EE-230D-4FD6-ACD9-19FC974BAD62}"/>
              </a:ext>
            </a:extLst>
          </p:cNvPr>
          <p:cNvSpPr/>
          <p:nvPr/>
        </p:nvSpPr>
        <p:spPr>
          <a:xfrm>
            <a:off x="6286035" y="5872935"/>
            <a:ext cx="276550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ridge.fit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x,y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tr-TR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5853CA62-5729-4167-A26B-F1828A84A61B}"/>
              </a:ext>
            </a:extLst>
          </p:cNvPr>
          <p:cNvSpPr/>
          <p:nvPr/>
        </p:nvSpPr>
        <p:spPr>
          <a:xfrm>
            <a:off x="499380" y="6247066"/>
            <a:ext cx="33185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lasso. predict(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x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)</a:t>
            </a:r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518C6AE1-E175-483C-8A44-01AF8DC3707A}"/>
              </a:ext>
            </a:extLst>
          </p:cNvPr>
          <p:cNvSpPr/>
          <p:nvPr/>
        </p:nvSpPr>
        <p:spPr>
          <a:xfrm>
            <a:off x="4064932" y="6255558"/>
            <a:ext cx="313419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lasso.intercept_</a:t>
            </a:r>
            <a:endParaRPr lang="tr-TR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06E07883-EF3B-43E8-8144-C72AE3D7FB8B}"/>
              </a:ext>
            </a:extLst>
          </p:cNvPr>
          <p:cNvSpPr/>
          <p:nvPr/>
        </p:nvSpPr>
        <p:spPr>
          <a:xfrm>
            <a:off x="7421249" y="6295079"/>
            <a:ext cx="22124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lasso.coef_</a:t>
            </a:r>
            <a:endParaRPr lang="tr-TR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3290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15" grpId="0"/>
      <p:bldP spid="6" grpId="0"/>
      <p:bldP spid="7" grpId="0"/>
      <p:bldP spid="13" grpId="0"/>
      <p:bldP spid="16" grpId="0"/>
      <p:bldP spid="19" grpId="0"/>
      <p:bldP spid="20" grpId="0"/>
      <p:bldP spid="22" grpId="0"/>
      <p:bldP spid="23" grpId="0"/>
      <p:bldP spid="24" grpId="0"/>
      <p:bldP spid="25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48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Регрессия. Антон Долганов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9" name="Заголовок 1">
            <a:extLst>
              <a:ext uri="{FF2B5EF4-FFF2-40B4-BE49-F238E27FC236}">
                <a16:creationId xmlns:a16="http://schemas.microsoft.com/office/drawing/2014/main" id="{1BE47D8C-18E7-48C0-B437-65C79608DBCE}"/>
              </a:ext>
            </a:extLst>
          </p:cNvPr>
          <p:cNvSpPr txBox="1">
            <a:spLocks/>
          </p:cNvSpPr>
          <p:nvPr/>
        </p:nvSpPr>
        <p:spPr>
          <a:xfrm>
            <a:off x="1055440" y="1142922"/>
            <a:ext cx="1008112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R="8377"/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S.W.O.T.</a:t>
            </a:r>
          </a:p>
        </p:txBody>
      </p: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DAF5494B-9DB4-4570-A506-3A786F1C86BB}"/>
              </a:ext>
            </a:extLst>
          </p:cNvPr>
          <p:cNvSpPr/>
          <p:nvPr/>
        </p:nvSpPr>
        <p:spPr>
          <a:xfrm>
            <a:off x="795655" y="1634000"/>
            <a:ext cx="10945216" cy="51244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Сильные стороны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Простая модель, легко интерпретируется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Есть регуляризация, чтобы избежать переобучения </a:t>
            </a:r>
            <a:endParaRPr lang="en-US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 выбора параметров в случае 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LASSO</a:t>
            </a:r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Слабые стороны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Данные могут иметь более сложные зависимости</a:t>
            </a:r>
          </a:p>
          <a:p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Возможности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«Выбор» модели – линейная, полиномиальная и т.д.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Линейные модели можно легко обновлять новыми данными с помощью градиентного спуска</a:t>
            </a:r>
            <a:endParaRPr lang="en-US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Трудности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Требуется аккуратная настройка </a:t>
            </a:r>
            <a:r>
              <a:rPr lang="ru-RU" sz="2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гиперпараметров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при регуляризации</a:t>
            </a:r>
          </a:p>
        </p:txBody>
      </p:sp>
      <p:sp>
        <p:nvSpPr>
          <p:cNvPr id="31" name="Заголовок 1">
            <a:extLst>
              <a:ext uri="{FF2B5EF4-FFF2-40B4-BE49-F238E27FC236}">
                <a16:creationId xmlns:a16="http://schemas.microsoft.com/office/drawing/2014/main" id="{D6A9D374-1054-4A54-814A-335BF6311A78}"/>
              </a:ext>
            </a:extLst>
          </p:cNvPr>
          <p:cNvSpPr txBox="1">
            <a:spLocks/>
          </p:cNvSpPr>
          <p:nvPr/>
        </p:nvSpPr>
        <p:spPr>
          <a:xfrm>
            <a:off x="2207568" y="764704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Линейная Регрессия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6002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42266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49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Регрессия. Антон Долганов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5" name="Заголовок 1"/>
          <p:cNvSpPr txBox="1">
            <a:spLocks/>
          </p:cNvSpPr>
          <p:nvPr/>
        </p:nvSpPr>
        <p:spPr>
          <a:xfrm>
            <a:off x="1769838" y="981165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Резюме Лекции</a:t>
            </a: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A764042A-EC52-463E-A7A7-164C646B1A2A}"/>
              </a:ext>
            </a:extLst>
          </p:cNvPr>
          <p:cNvSpPr/>
          <p:nvPr/>
        </p:nvSpPr>
        <p:spPr>
          <a:xfrm>
            <a:off x="911424" y="1700808"/>
            <a:ext cx="763284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Регрессия</a:t>
            </a:r>
            <a:endParaRPr lang="en-US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A764042A-EC52-463E-A7A7-164C646B1A2A}"/>
              </a:ext>
            </a:extLst>
          </p:cNvPr>
          <p:cNvSpPr/>
          <p:nvPr/>
        </p:nvSpPr>
        <p:spPr>
          <a:xfrm>
            <a:off x="911424" y="2348880"/>
            <a:ext cx="763284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Метод Наименьших Квадратов</a:t>
            </a:r>
            <a:endParaRPr lang="en-US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A764042A-EC52-463E-A7A7-164C646B1A2A}"/>
              </a:ext>
            </a:extLst>
          </p:cNvPr>
          <p:cNvSpPr/>
          <p:nvPr/>
        </p:nvSpPr>
        <p:spPr>
          <a:xfrm>
            <a:off x="911424" y="2924944"/>
            <a:ext cx="763284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Градиентный Спуск</a:t>
            </a:r>
            <a:endParaRPr lang="en-US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A764042A-EC52-463E-A7A7-164C646B1A2A}"/>
              </a:ext>
            </a:extLst>
          </p:cNvPr>
          <p:cNvSpPr/>
          <p:nvPr/>
        </p:nvSpPr>
        <p:spPr>
          <a:xfrm>
            <a:off x="891778" y="4279045"/>
            <a:ext cx="763284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Метрики Регрессии</a:t>
            </a:r>
            <a:endParaRPr lang="en-US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A764042A-EC52-463E-A7A7-164C646B1A2A}"/>
              </a:ext>
            </a:extLst>
          </p:cNvPr>
          <p:cNvSpPr/>
          <p:nvPr/>
        </p:nvSpPr>
        <p:spPr>
          <a:xfrm>
            <a:off x="911424" y="5229200"/>
            <a:ext cx="763284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Регуляризация</a:t>
            </a:r>
            <a:endParaRPr lang="en-US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0" name="Прямоугольник 19"/>
          <p:cNvSpPr/>
          <p:nvPr/>
        </p:nvSpPr>
        <p:spPr>
          <a:xfrm>
            <a:off x="1559496" y="3462908"/>
            <a:ext cx="878497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IBM Plex Mono"/>
                <a:ea typeface="Verdana" panose="020B0604030504040204" pitchFamily="34" charset="0"/>
                <a:cs typeface="Times New Roman" panose="02020603050405020304" pitchFamily="18" charset="0"/>
              </a:rPr>
              <a:t>Движемся к минимуму функции потерь по антиградиенту небольшими шагами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ABE7244-E379-42C4-A68B-161F48D195A3}"/>
              </a:ext>
            </a:extLst>
          </p:cNvPr>
          <p:cNvSpPr txBox="1"/>
          <p:nvPr/>
        </p:nvSpPr>
        <p:spPr>
          <a:xfrm>
            <a:off x="1415480" y="5877272"/>
            <a:ext cx="91450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IBM Plex Mono"/>
                <a:ea typeface="Verdana" panose="020B0604030504040204" pitchFamily="34" charset="0"/>
                <a:cs typeface="Times New Roman" panose="02020603050405020304" pitchFamily="18" charset="0"/>
              </a:rPr>
              <a:t>Уменьшаем переобучение накладывая дополнительные ограничения на функцию потерь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ABE7244-E379-42C4-A68B-161F48D195A3}"/>
              </a:ext>
            </a:extLst>
          </p:cNvPr>
          <p:cNvSpPr txBox="1"/>
          <p:nvPr/>
        </p:nvSpPr>
        <p:spPr>
          <a:xfrm>
            <a:off x="1487488" y="4869160"/>
            <a:ext cx="61926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IBM Plex Mono"/>
                <a:ea typeface="Verdana" panose="020B0604030504040204" pitchFamily="34" charset="0"/>
                <a:cs typeface="Times New Roman" panose="02020603050405020304" pitchFamily="18" charset="0"/>
              </a:rPr>
              <a:t>Не забываем про </a:t>
            </a:r>
            <a:r>
              <a:rPr lang="ru-RU" sz="2400" dirty="0" err="1">
                <a:solidFill>
                  <a:schemeClr val="bg1"/>
                </a:solidFill>
                <a:latin typeface="IBM Plex Mono"/>
                <a:ea typeface="Verdana" panose="020B0604030504040204" pitchFamily="34" charset="0"/>
                <a:cs typeface="Times New Roman" panose="02020603050405020304" pitchFamily="18" charset="0"/>
              </a:rPr>
              <a:t>валидацию</a:t>
            </a:r>
            <a:endParaRPr lang="ru-RU" sz="2400" dirty="0">
              <a:solidFill>
                <a:schemeClr val="bg1"/>
              </a:solidFill>
              <a:latin typeface="IBM Plex Mono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2007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75520" y="692696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Регрессия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5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Регрессия. Антон Долганов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02FB514-5A7B-4782-BA4D-612C3CABCAF6}"/>
              </a:ext>
            </a:extLst>
          </p:cNvPr>
          <p:cNvSpPr txBox="1"/>
          <p:nvPr/>
        </p:nvSpPr>
        <p:spPr>
          <a:xfrm>
            <a:off x="132827" y="5354889"/>
            <a:ext cx="280831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  <a:latin typeface="Comic Sans MS" panose="030F0702030302020204" pitchFamily="66" charset="0"/>
              </a:rPr>
              <a:t>y=f(X)</a:t>
            </a:r>
            <a:endParaRPr lang="ru-RU" sz="6600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4ABE7244-E379-42C4-A68B-161F48D195A3}"/>
                  </a:ext>
                </a:extLst>
              </p:cNvPr>
              <p:cNvSpPr txBox="1"/>
              <p:nvPr/>
            </p:nvSpPr>
            <p:spPr>
              <a:xfrm>
                <a:off x="2999656" y="5229200"/>
                <a:ext cx="9073008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𝑓</m:t>
                    </m:r>
                  </m:oMath>
                </a14:m>
                <a:r>
                  <a:rPr lang="ru-RU" sz="28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Times New Roman" panose="02020603050405020304" pitchFamily="18" charset="0"/>
                  </a:rPr>
                  <a:t> – функциональная зависимость значений прогнозируемой переменной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𝑦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ru-RU" sz="28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Times New Roman" panose="02020603050405020304" pitchFamily="18" charset="0"/>
                  </a:rPr>
                  <a:t>для значений </a:t>
                </a:r>
                <a14:m>
                  <m:oMath xmlns:m="http://schemas.openxmlformats.org/officeDocument/2006/math">
                    <m:r>
                      <a:rPr lang="ru-RU" sz="28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Х</m:t>
                    </m:r>
                  </m:oMath>
                </a14:m>
                <a:r>
                  <a:rPr lang="ru-RU" sz="28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Times New Roman" panose="02020603050405020304" pitchFamily="18" charset="0"/>
                  </a:rPr>
                  <a:t> </a:t>
                </a:r>
              </a:p>
              <a:p>
                <a:r>
                  <a:rPr lang="ru-RU" sz="28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Times New Roman" panose="02020603050405020304" pitchFamily="18" charset="0"/>
                  </a:rPr>
                  <a:t>(в диапазоне наблюдений)</a:t>
                </a:r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4ABE7244-E379-42C4-A68B-161F48D195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9656" y="5229200"/>
                <a:ext cx="9073008" cy="1384995"/>
              </a:xfrm>
              <a:prstGeom prst="rect">
                <a:avLst/>
              </a:prstGeom>
              <a:blipFill>
                <a:blip r:embed="rId4"/>
                <a:stretch>
                  <a:fillRect l="-1344" t="-5286" b="-1145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63A165CA-3B0E-4C5E-B52D-E957B7A1BAD0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cxnSp>
        <p:nvCxnSpPr>
          <p:cNvPr id="13" name="Прямая со стрелкой 12">
            <a:extLst>
              <a:ext uri="{FF2B5EF4-FFF2-40B4-BE49-F238E27FC236}">
                <a16:creationId xmlns:a16="http://schemas.microsoft.com/office/drawing/2014/main" id="{7FB002AD-674A-4412-9EC7-F2143DE728F4}"/>
              </a:ext>
            </a:extLst>
          </p:cNvPr>
          <p:cNvCxnSpPr>
            <a:cxnSpLocks/>
          </p:cNvCxnSpPr>
          <p:nvPr/>
        </p:nvCxnSpPr>
        <p:spPr>
          <a:xfrm flipV="1">
            <a:off x="3791744" y="1817967"/>
            <a:ext cx="0" cy="3168592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 стрелкой 15">
            <a:extLst>
              <a:ext uri="{FF2B5EF4-FFF2-40B4-BE49-F238E27FC236}">
                <a16:creationId xmlns:a16="http://schemas.microsoft.com/office/drawing/2014/main" id="{351BEB5E-E4BE-4756-84F2-65B36A3C406E}"/>
              </a:ext>
            </a:extLst>
          </p:cNvPr>
          <p:cNvCxnSpPr>
            <a:cxnSpLocks/>
          </p:cNvCxnSpPr>
          <p:nvPr/>
        </p:nvCxnSpPr>
        <p:spPr>
          <a:xfrm>
            <a:off x="3493677" y="4653136"/>
            <a:ext cx="6922803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C01E11EF-53D9-45D6-80A0-36149A3098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0425" y="1843015"/>
            <a:ext cx="6503967" cy="2791571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AC52825E-0E40-4374-A130-9DE3E4D71B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20425" y="2005324"/>
            <a:ext cx="6007684" cy="2588989"/>
          </a:xfrm>
          <a:prstGeom prst="rect">
            <a:avLst/>
          </a:prstGeom>
        </p:spPr>
      </p:pic>
      <p:sp>
        <p:nvSpPr>
          <p:cNvPr id="19" name="Заголовок 1">
            <a:extLst>
              <a:ext uri="{FF2B5EF4-FFF2-40B4-BE49-F238E27FC236}">
                <a16:creationId xmlns:a16="http://schemas.microsoft.com/office/drawing/2014/main" id="{193D8303-F6EA-4CCB-9053-8679DB4900B3}"/>
              </a:ext>
            </a:extLst>
          </p:cNvPr>
          <p:cNvSpPr txBox="1">
            <a:spLocks/>
          </p:cNvSpPr>
          <p:nvPr/>
        </p:nvSpPr>
        <p:spPr>
          <a:xfrm>
            <a:off x="5663952" y="4616036"/>
            <a:ext cx="1872208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</a:t>
            </a:r>
            <a:endParaRPr lang="ru-RU" sz="3600" baseline="30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0" name="Заголовок 1">
            <a:extLst>
              <a:ext uri="{FF2B5EF4-FFF2-40B4-BE49-F238E27FC236}">
                <a16:creationId xmlns:a16="http://schemas.microsoft.com/office/drawing/2014/main" id="{9CD288B1-C6DD-4D4B-A5CE-BE1AA9574663}"/>
              </a:ext>
            </a:extLst>
          </p:cNvPr>
          <p:cNvSpPr txBox="1">
            <a:spLocks/>
          </p:cNvSpPr>
          <p:nvPr/>
        </p:nvSpPr>
        <p:spPr>
          <a:xfrm rot="16200000">
            <a:off x="2413089" y="2674121"/>
            <a:ext cx="1872208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y</a:t>
            </a:r>
            <a:endParaRPr lang="ru-RU" sz="36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6880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94" grpId="0"/>
      <p:bldP spid="11" grpId="0"/>
      <p:bldP spid="19" grpId="0"/>
      <p:bldP spid="20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50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Регрессия. Антон Долганов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BBE2865-C550-491F-BD64-B31C7A88213A}"/>
              </a:ext>
            </a:extLst>
          </p:cNvPr>
          <p:cNvSpPr txBox="1"/>
          <p:nvPr/>
        </p:nvSpPr>
        <p:spPr>
          <a:xfrm>
            <a:off x="2567608" y="4010997"/>
            <a:ext cx="7299434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7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8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8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9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115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9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8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8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7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endParaRPr lang="ru-RU" sz="6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3" name="Заголовок 1">
            <a:extLst>
              <a:ext uri="{FF2B5EF4-FFF2-40B4-BE49-F238E27FC236}">
                <a16:creationId xmlns:a16="http://schemas.microsoft.com/office/drawing/2014/main" id="{3EA569C7-0387-4145-9D9C-1711F780F398}"/>
              </a:ext>
            </a:extLst>
          </p:cNvPr>
          <p:cNvSpPr txBox="1">
            <a:spLocks/>
          </p:cNvSpPr>
          <p:nvPr/>
        </p:nvSpPr>
        <p:spPr>
          <a:xfrm>
            <a:off x="2063552" y="2188876"/>
            <a:ext cx="8568952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6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Вопросы, пожелания, предложения</a:t>
            </a:r>
          </a:p>
        </p:txBody>
      </p:sp>
    </p:spTree>
    <p:extLst>
      <p:ext uri="{BB962C8B-B14F-4D97-AF65-F5344CB8AC3E}">
        <p14:creationId xmlns:p14="http://schemas.microsoft.com/office/powerpoint/2010/main" val="21945636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Мотивация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6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Регрессия. Антон Долганов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16" name="Picture 6" descr="Картинки по запросу &quot;Netflix Prize&quot;">
            <a:extLst>
              <a:ext uri="{FF2B5EF4-FFF2-40B4-BE49-F238E27FC236}">
                <a16:creationId xmlns:a16="http://schemas.microsoft.com/office/drawing/2014/main" id="{4C2BE76E-F3CF-45F8-9729-AA8EE9F724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31"/>
          <a:stretch/>
        </p:blipFill>
        <p:spPr bwMode="auto">
          <a:xfrm>
            <a:off x="263352" y="1700808"/>
            <a:ext cx="5328592" cy="4709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55A878AB-8187-4861-A391-0B66D7095328}"/>
              </a:ext>
            </a:extLst>
          </p:cNvPr>
          <p:cNvSpPr/>
          <p:nvPr/>
        </p:nvSpPr>
        <p:spPr>
          <a:xfrm>
            <a:off x="6023992" y="2204864"/>
            <a:ext cx="5688632" cy="29238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b="1" dirty="0">
                <a:solidFill>
                  <a:schemeClr val="bg1"/>
                </a:solidFill>
              </a:rPr>
              <a:t>Рейтинг фильмов от 1 до 5</a:t>
            </a:r>
          </a:p>
          <a:p>
            <a:endParaRPr lang="ru-RU" sz="2000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Задача состоит в том, чтобы предсказать рейтинги пользователей.</a:t>
            </a:r>
          </a:p>
          <a:p>
            <a:r>
              <a:rPr lang="ru-RU" dirty="0">
                <a:solidFill>
                  <a:schemeClr val="bg1"/>
                </a:solidFill>
              </a:rPr>
              <a:t>Тривиальный алгоритм (возьмите средний балл фильма) дает RMSE ~ 1.0540.</a:t>
            </a:r>
          </a:p>
          <a:p>
            <a:endParaRPr lang="ru-RU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Алгоритм </a:t>
            </a:r>
            <a:r>
              <a:rPr lang="ru-RU" dirty="0" err="1">
                <a:solidFill>
                  <a:schemeClr val="bg1"/>
                </a:solidFill>
              </a:rPr>
              <a:t>Netflix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CineMatch</a:t>
            </a:r>
            <a:r>
              <a:rPr lang="ru-RU" dirty="0">
                <a:solidFill>
                  <a:schemeClr val="bg1"/>
                </a:solidFill>
              </a:rPr>
              <a:t> дает RMSE ~ </a:t>
            </a:r>
            <a:r>
              <a:rPr lang="ru-RU" dirty="0" smtClean="0">
                <a:solidFill>
                  <a:schemeClr val="bg1"/>
                </a:solidFill>
              </a:rPr>
              <a:t>0.9514</a:t>
            </a:r>
            <a:endParaRPr lang="ru-RU" dirty="0">
              <a:solidFill>
                <a:schemeClr val="bg1"/>
              </a:solidFill>
            </a:endParaRPr>
          </a:p>
          <a:p>
            <a:endParaRPr lang="ru-RU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Задача состоит в том, чтобы снизить RMSE еще на 10%.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63A165CA-3B0E-4C5E-B52D-E957B7A1BAD0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241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42266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7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Регрессия. Антон Долганов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5" name="Заголовок 1"/>
          <p:cNvSpPr txBox="1">
            <a:spLocks/>
          </p:cNvSpPr>
          <p:nvPr/>
        </p:nvSpPr>
        <p:spPr>
          <a:xfrm>
            <a:off x="1769838" y="981165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Содержание</a:t>
            </a: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A764042A-EC52-463E-A7A7-164C646B1A2A}"/>
              </a:ext>
            </a:extLst>
          </p:cNvPr>
          <p:cNvSpPr/>
          <p:nvPr/>
        </p:nvSpPr>
        <p:spPr>
          <a:xfrm>
            <a:off x="911424" y="1916832"/>
            <a:ext cx="763284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Регрессия</a:t>
            </a:r>
            <a:endParaRPr lang="en-US" sz="32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A764042A-EC52-463E-A7A7-164C646B1A2A}"/>
              </a:ext>
            </a:extLst>
          </p:cNvPr>
          <p:cNvSpPr/>
          <p:nvPr/>
        </p:nvSpPr>
        <p:spPr>
          <a:xfrm>
            <a:off x="914130" y="2907684"/>
            <a:ext cx="763284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Метод Наименьших Квадратов</a:t>
            </a:r>
            <a:endParaRPr lang="en-US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A764042A-EC52-463E-A7A7-164C646B1A2A}"/>
              </a:ext>
            </a:extLst>
          </p:cNvPr>
          <p:cNvSpPr/>
          <p:nvPr/>
        </p:nvSpPr>
        <p:spPr>
          <a:xfrm>
            <a:off x="986138" y="3843788"/>
            <a:ext cx="763284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Градиентный Спуск</a:t>
            </a:r>
            <a:endParaRPr lang="en-US" sz="32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A764042A-EC52-463E-A7A7-164C646B1A2A}"/>
              </a:ext>
            </a:extLst>
          </p:cNvPr>
          <p:cNvSpPr/>
          <p:nvPr/>
        </p:nvSpPr>
        <p:spPr>
          <a:xfrm>
            <a:off x="986138" y="5643988"/>
            <a:ext cx="763284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Регуляризация</a:t>
            </a:r>
            <a:endParaRPr lang="en-US" sz="32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A764042A-EC52-463E-A7A7-164C646B1A2A}"/>
              </a:ext>
            </a:extLst>
          </p:cNvPr>
          <p:cNvSpPr/>
          <p:nvPr/>
        </p:nvSpPr>
        <p:spPr>
          <a:xfrm>
            <a:off x="986138" y="4779892"/>
            <a:ext cx="763284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Метрики Регрессии</a:t>
            </a:r>
            <a:endParaRPr lang="en-US" sz="32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27111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Линейная регрессия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8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Регрессия. Антон Долганов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6" name="Заголовок 1">
            <a:extLst>
              <a:ext uri="{FF2B5EF4-FFF2-40B4-BE49-F238E27FC236}">
                <a16:creationId xmlns:a16="http://schemas.microsoft.com/office/drawing/2014/main" id="{D2624FEE-71F0-4AFC-B01B-68C4ACE3B66E}"/>
              </a:ext>
            </a:extLst>
          </p:cNvPr>
          <p:cNvSpPr txBox="1">
            <a:spLocks/>
          </p:cNvSpPr>
          <p:nvPr/>
        </p:nvSpPr>
        <p:spPr>
          <a:xfrm>
            <a:off x="2639616" y="1345700"/>
            <a:ext cx="659613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Простейшая модель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BB6280AB-2BC6-4521-BFD5-0FE8E22DA034}"/>
                  </a:ext>
                </a:extLst>
              </p:cNvPr>
              <p:cNvSpPr/>
              <p:nvPr/>
            </p:nvSpPr>
            <p:spPr>
              <a:xfrm>
                <a:off x="448144" y="2173439"/>
                <a:ext cx="1686424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32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BB6280AB-2BC6-4521-BFD5-0FE8E22DA0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144" y="2173439"/>
                <a:ext cx="1686424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3BF24955-686E-41CE-BCF0-1727861CE1D8}"/>
                  </a:ext>
                </a:extLst>
              </p:cNvPr>
              <p:cNvSpPr/>
              <p:nvPr/>
            </p:nvSpPr>
            <p:spPr>
              <a:xfrm>
                <a:off x="2855640" y="2204864"/>
                <a:ext cx="1694438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32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3BF24955-686E-41CE-BCF0-1727861CE1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5640" y="2204864"/>
                <a:ext cx="1694438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20936A8-597F-46E9-89B6-1FB55DD85FEC}"/>
                  </a:ext>
                </a:extLst>
              </p:cNvPr>
              <p:cNvSpPr txBox="1"/>
              <p:nvPr/>
            </p:nvSpPr>
            <p:spPr>
              <a:xfrm>
                <a:off x="3647728" y="4725144"/>
                <a:ext cx="284911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accPr>
                        <m:e>
                          <m:r>
                            <a:rPr lang="en-US" sz="3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𝒚</m:t>
                          </m:r>
                        </m:e>
                      </m:acc>
                      <m:r>
                        <a:rPr lang="en-US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3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0</m:t>
                          </m:r>
                        </m:sub>
                      </m:sSub>
                      <m:r>
                        <a:rPr lang="en-US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3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sz="32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𝒙</m:t>
                      </m:r>
                    </m:oMath>
                  </m:oMathPara>
                </a14:m>
                <a:endParaRPr sz="2000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20936A8-597F-46E9-89B6-1FB55DD85F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7728" y="4725144"/>
                <a:ext cx="2849118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5CF68593-98DB-4269-944C-F915742017E1}"/>
                  </a:ext>
                </a:extLst>
              </p:cNvPr>
              <p:cNvSpPr/>
              <p:nvPr/>
            </p:nvSpPr>
            <p:spPr>
              <a:xfrm>
                <a:off x="5807968" y="5373216"/>
                <a:ext cx="557280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𝑏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1</m:t>
                        </m:r>
                      </m:sub>
                    </m:sSub>
                    <m:sSup>
                      <m:sSup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sz="2400" dirty="0">
                            <a:solidFill>
                              <a:schemeClr val="bg1"/>
                            </a:solidFill>
                            <a:latin typeface="Verdana" panose="020B0604030504040204" pitchFamily="34" charset="0"/>
                            <a:ea typeface="Verdana" panose="020B0604030504040204" pitchFamily="34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l-GR" sz="2400" dirty="0">
                            <a:solidFill>
                              <a:schemeClr val="bg1"/>
                            </a:solidFill>
                            <a:latin typeface="Verdana" panose="020B0604030504040204" pitchFamily="34" charset="0"/>
                            <a:ea typeface="Verdana" panose="020B0604030504040204" pitchFamily="34" charset="0"/>
                            <a:cs typeface="Times New Roman" panose="02020603050405020304" pitchFamily="18" charset="0"/>
                          </a:rPr>
                          <m:t>ϵ</m:t>
                        </m:r>
                        <m:r>
                          <m:rPr>
                            <m:nor/>
                          </m:rPr>
                          <a:rPr lang="ru-RU" sz="2400" b="1" i="0" dirty="0" smtClean="0">
                            <a:solidFill>
                              <a:schemeClr val="bg1"/>
                            </a:solidFill>
                            <a:latin typeface="Verdana" panose="020B0604030504040204" pitchFamily="34" charset="0"/>
                            <a:ea typeface="Verdana" panose="020B0604030504040204" pitchFamily="34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2400" dirty="0">
                            <a:solidFill>
                              <a:schemeClr val="bg1"/>
                            </a:solidFill>
                            <a:latin typeface="Verdana" panose="020B0604030504040204" pitchFamily="34" charset="0"/>
                            <a:ea typeface="Verdana" panose="020B0604030504040204" pitchFamily="34" charset="0"/>
                            <a:cs typeface="Times New Roman" panose="020206030504050203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×</m:t>
                        </m:r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- </a:t>
                </a:r>
                <a:r>
                  <a:rPr lang="ru-RU" sz="240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вес (</a:t>
                </a:r>
                <a:r>
                  <a:rPr lang="en-US" sz="240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weight</a:t>
                </a:r>
                <a:r>
                  <a:rPr lang="ru-RU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) параметра</a:t>
                </a:r>
              </a:p>
            </p:txBody>
          </p:sp>
        </mc:Choice>
        <mc:Fallback xmlns="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5CF68593-98DB-4269-944C-F915742017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7968" y="5373216"/>
                <a:ext cx="5572808" cy="461665"/>
              </a:xfrm>
              <a:prstGeom prst="rect">
                <a:avLst/>
              </a:prstGeom>
              <a:blipFill>
                <a:blip r:embed="rId8"/>
                <a:stretch>
                  <a:fillRect l="-328" t="-11842" r="-766" b="-2763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DD1FE02A-AB4B-417E-833E-07757965EB8B}"/>
                  </a:ext>
                </a:extLst>
              </p:cNvPr>
              <p:cNvSpPr/>
              <p:nvPr/>
            </p:nvSpPr>
            <p:spPr>
              <a:xfrm>
                <a:off x="5807968" y="5877272"/>
                <a:ext cx="4527201" cy="8309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𝑏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sz="2400" dirty="0">
                            <a:solidFill>
                              <a:schemeClr val="bg1"/>
                            </a:solidFill>
                            <a:latin typeface="Verdana" panose="020B0604030504040204" pitchFamily="34" charset="0"/>
                            <a:ea typeface="Verdana" panose="020B0604030504040204" pitchFamily="34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l-GR" sz="2400" dirty="0">
                            <a:solidFill>
                              <a:schemeClr val="bg1"/>
                            </a:solidFill>
                            <a:latin typeface="Verdana" panose="020B0604030504040204" pitchFamily="34" charset="0"/>
                            <a:ea typeface="Verdana" panose="020B0604030504040204" pitchFamily="34" charset="0"/>
                            <a:cs typeface="Times New Roman" panose="02020603050405020304" pitchFamily="18" charset="0"/>
                          </a:rPr>
                          <m:t>ϵ</m:t>
                        </m:r>
                        <m:r>
                          <m:rPr>
                            <m:nor/>
                          </m:rPr>
                          <a:rPr lang="ru-RU" sz="2400" b="0" i="0" dirty="0" smtClean="0">
                            <a:solidFill>
                              <a:schemeClr val="bg1"/>
                            </a:solidFill>
                            <a:latin typeface="Verdana" panose="020B0604030504040204" pitchFamily="34" charset="0"/>
                            <a:ea typeface="Verdana" panose="020B0604030504040204" pitchFamily="34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2400" dirty="0">
                            <a:solidFill>
                              <a:schemeClr val="bg1"/>
                            </a:solidFill>
                            <a:latin typeface="Verdana" panose="020B0604030504040204" pitchFamily="34" charset="0"/>
                            <a:ea typeface="Verdana" panose="020B0604030504040204" pitchFamily="34" charset="0"/>
                            <a:cs typeface="Times New Roman" panose="020206030504050203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×</m:t>
                        </m:r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- </a:t>
                </a:r>
                <a:r>
                  <a:rPr lang="ru-RU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смещение </a:t>
                </a:r>
              </a:p>
              <a:p>
                <a:r>
                  <a:rPr lang="ru-RU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		</a:t>
                </a:r>
                <a:r>
                  <a:rPr lang="en-US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(</a:t>
                </a:r>
                <a:r>
                  <a:rPr lang="es-ES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intercept</a:t>
                </a:r>
                <a:r>
                  <a:rPr lang="ru-RU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, </a:t>
                </a:r>
                <a:r>
                  <a:rPr lang="en-US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bias)</a:t>
                </a:r>
                <a:endParaRPr lang="ru-RU" sz="24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DD1FE02A-AB4B-417E-833E-07757965EB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7968" y="5877272"/>
                <a:ext cx="4527201" cy="830997"/>
              </a:xfrm>
              <a:prstGeom prst="rect">
                <a:avLst/>
              </a:prstGeom>
              <a:blipFill>
                <a:blip r:embed="rId9"/>
                <a:stretch>
                  <a:fillRect l="-404" t="-6618" r="-1348" b="-1617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Рисунок 1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3432" y="2852936"/>
            <a:ext cx="504056" cy="1797849"/>
          </a:xfrm>
          <a:prstGeom prst="rect">
            <a:avLst/>
          </a:prstGeom>
        </p:spPr>
      </p:pic>
      <p:pic>
        <p:nvPicPr>
          <p:cNvPr id="23" name="Рисунок 2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87688" y="2852936"/>
            <a:ext cx="504056" cy="179784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4" name="Прямоугольник 23"/>
              <p:cNvSpPr/>
              <p:nvPr/>
            </p:nvSpPr>
            <p:spPr>
              <a:xfrm>
                <a:off x="2927648" y="5301208"/>
                <a:ext cx="127387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2</m:t>
                      </m:r>
                    </m:oMath>
                  </m:oMathPara>
                </a14:m>
                <a:endParaRPr lang="ru-RU" sz="2800" dirty="0"/>
              </a:p>
            </p:txBody>
          </p:sp>
        </mc:Choice>
        <mc:Fallback>
          <p:sp>
            <p:nvSpPr>
              <p:cNvPr id="24" name="Прямоугольник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7648" y="5301208"/>
                <a:ext cx="1273875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Прямоугольник 26"/>
              <p:cNvSpPr/>
              <p:nvPr/>
            </p:nvSpPr>
            <p:spPr>
              <a:xfrm>
                <a:off x="839416" y="5301208"/>
                <a:ext cx="154984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0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=−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5</m:t>
                      </m:r>
                    </m:oMath>
                  </m:oMathPara>
                </a14:m>
                <a:endParaRPr lang="ru-RU" sz="2800" dirty="0"/>
              </a:p>
            </p:txBody>
          </p:sp>
        </mc:Choice>
        <mc:Fallback>
          <p:sp>
            <p:nvSpPr>
              <p:cNvPr id="27" name="Прямоугольник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416" y="5301208"/>
                <a:ext cx="1549848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Рисунок 21"/>
          <p:cNvPicPr>
            <a:picLocks noChangeAspect="1"/>
          </p:cNvPicPr>
          <p:nvPr/>
        </p:nvPicPr>
        <p:blipFill>
          <a:blip r:embed="rId1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951984" y="2132856"/>
            <a:ext cx="3677129" cy="2710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022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13" grpId="0"/>
      <p:bldP spid="15" grpId="0"/>
      <p:bldP spid="16" grpId="0"/>
      <p:bldP spid="18" grpId="0"/>
      <p:bldP spid="19" grpId="0"/>
      <p:bldP spid="24" grpId="0"/>
      <p:bldP spid="2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Линейная регрессия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9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Регрессия. Антон Долганов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6" name="Заголовок 1">
            <a:extLst>
              <a:ext uri="{FF2B5EF4-FFF2-40B4-BE49-F238E27FC236}">
                <a16:creationId xmlns:a16="http://schemas.microsoft.com/office/drawing/2014/main" id="{D2624FEE-71F0-4AFC-B01B-68C4ACE3B66E}"/>
              </a:ext>
            </a:extLst>
          </p:cNvPr>
          <p:cNvSpPr txBox="1">
            <a:spLocks/>
          </p:cNvSpPr>
          <p:nvPr/>
        </p:nvSpPr>
        <p:spPr>
          <a:xfrm>
            <a:off x="2639616" y="1345700"/>
            <a:ext cx="659613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Простейшая модель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BB6280AB-2BC6-4521-BFD5-0FE8E22DA034}"/>
                  </a:ext>
                </a:extLst>
              </p:cNvPr>
              <p:cNvSpPr/>
              <p:nvPr/>
            </p:nvSpPr>
            <p:spPr>
              <a:xfrm>
                <a:off x="448144" y="2173439"/>
                <a:ext cx="1686424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32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BB6280AB-2BC6-4521-BFD5-0FE8E22DA0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144" y="2173439"/>
                <a:ext cx="1686424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Прямоугольник 24">
                <a:extLst>
                  <a:ext uri="{FF2B5EF4-FFF2-40B4-BE49-F238E27FC236}">
                    <a16:creationId xmlns:a16="http://schemas.microsoft.com/office/drawing/2014/main" id="{3BF24955-686E-41CE-BCF0-1727861CE1D8}"/>
                  </a:ext>
                </a:extLst>
              </p:cNvPr>
              <p:cNvSpPr/>
              <p:nvPr/>
            </p:nvSpPr>
            <p:spPr>
              <a:xfrm>
                <a:off x="2855640" y="2204864"/>
                <a:ext cx="1694438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32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25" name="Прямоугольник 24">
                <a:extLst>
                  <a:ext uri="{FF2B5EF4-FFF2-40B4-BE49-F238E27FC236}">
                    <a16:creationId xmlns:a16="http://schemas.microsoft.com/office/drawing/2014/main" id="{3BF24955-686E-41CE-BCF0-1727861CE1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5640" y="2204864"/>
                <a:ext cx="1694438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20936A8-597F-46E9-89B6-1FB55DD85FEC}"/>
                  </a:ext>
                </a:extLst>
              </p:cNvPr>
              <p:cNvSpPr txBox="1"/>
              <p:nvPr/>
            </p:nvSpPr>
            <p:spPr>
              <a:xfrm>
                <a:off x="623392" y="2780928"/>
                <a:ext cx="256108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accPr>
                        <m:e>
                          <m:r>
                            <a:rPr lang="en-US" sz="3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𝒚</m:t>
                          </m:r>
                        </m:e>
                      </m:acc>
                      <m:r>
                        <a:rPr lang="en-US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3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0</m:t>
                          </m:r>
                        </m:sub>
                      </m:sSub>
                      <m:r>
                        <a:rPr lang="en-US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3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sz="32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𝒙</m:t>
                      </m:r>
                    </m:oMath>
                  </m:oMathPara>
                </a14:m>
                <a:endParaRPr sz="2000" dirty="0"/>
              </a:p>
            </p:txBody>
          </p:sp>
        </mc:Choice>
        <mc:Fallback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20936A8-597F-46E9-89B6-1FB55DD85F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392" y="2780928"/>
                <a:ext cx="2561086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20936A8-597F-46E9-89B6-1FB55DD85FEC}"/>
                  </a:ext>
                </a:extLst>
              </p:cNvPr>
              <p:cNvSpPr txBox="1"/>
              <p:nvPr/>
            </p:nvSpPr>
            <p:spPr>
              <a:xfrm>
                <a:off x="551384" y="4653136"/>
                <a:ext cx="199144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𝒚</m:t>
                      </m:r>
                      <m:r>
                        <a:rPr lang="en-US" sz="3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accPr>
                        <m:e>
                          <m:r>
                            <a:rPr lang="en-US" sz="3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𝒚</m:t>
                          </m:r>
                        </m:e>
                      </m:acc>
                      <m:r>
                        <a:rPr lang="en-US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r>
                        <a:rPr lang="el-GR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𝜀</m:t>
                      </m:r>
                    </m:oMath>
                  </m:oMathPara>
                </a14:m>
                <a:endParaRPr sz="20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20936A8-597F-46E9-89B6-1FB55DD85F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384" y="4653136"/>
                <a:ext cx="1991443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Прямоугольник 30">
                <a:extLst>
                  <a:ext uri="{FF2B5EF4-FFF2-40B4-BE49-F238E27FC236}">
                    <a16:creationId xmlns:a16="http://schemas.microsoft.com/office/drawing/2014/main" id="{37E0D0E3-468D-4267-9402-2420EF3CF899}"/>
                  </a:ext>
                </a:extLst>
              </p:cNvPr>
              <p:cNvSpPr/>
              <p:nvPr/>
            </p:nvSpPr>
            <p:spPr>
              <a:xfrm>
                <a:off x="407368" y="5373216"/>
                <a:ext cx="6388928" cy="9573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𝐸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2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sz="28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{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)</m:t>
                                  </m:r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−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}</m:t>
                              </m:r>
                            </m:e>
                            <m:sup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𝑚𝑖𝑛</m:t>
                          </m:r>
                        </m:e>
                      </m:nary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31" name="Прямоугольник 30">
                <a:extLst>
                  <a:ext uri="{FF2B5EF4-FFF2-40B4-BE49-F238E27FC236}">
                    <a16:creationId xmlns:a16="http://schemas.microsoft.com/office/drawing/2014/main" id="{37E0D0E3-468D-4267-9402-2420EF3CF8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368" y="5373216"/>
                <a:ext cx="6388928" cy="95737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4256174-8F77-4024-8A00-A9EE5990038E}"/>
                  </a:ext>
                </a:extLst>
              </p:cNvPr>
              <p:cNvSpPr txBox="1"/>
              <p:nvPr/>
            </p:nvSpPr>
            <p:spPr>
              <a:xfrm>
                <a:off x="7455242" y="5244945"/>
                <a:ext cx="1306961" cy="8924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4256174-8F77-4024-8A00-A9EE599003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5242" y="5244945"/>
                <a:ext cx="1306961" cy="89242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A8D8C2B-B56C-42A6-AE28-48C6428E12F8}"/>
                  </a:ext>
                </a:extLst>
              </p:cNvPr>
              <p:cNvSpPr txBox="1"/>
              <p:nvPr/>
            </p:nvSpPr>
            <p:spPr>
              <a:xfrm>
                <a:off x="9336360" y="5229200"/>
                <a:ext cx="1298689" cy="8897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A8D8C2B-B56C-42A6-AE28-48C6428E12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6360" y="5229200"/>
                <a:ext cx="1298689" cy="88973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Прямоугольник 33">
                <a:extLst>
                  <a:ext uri="{FF2B5EF4-FFF2-40B4-BE49-F238E27FC236}">
                    <a16:creationId xmlns:a16="http://schemas.microsoft.com/office/drawing/2014/main" id="{5CF68593-98DB-4269-944C-F915742017E1}"/>
                  </a:ext>
                </a:extLst>
              </p:cNvPr>
              <p:cNvSpPr/>
              <p:nvPr/>
            </p:nvSpPr>
            <p:spPr>
              <a:xfrm>
                <a:off x="32792" y="3501008"/>
                <a:ext cx="5904657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𝑏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1</m:t>
                        </m:r>
                      </m:sub>
                    </m:sSub>
                    <m:sSup>
                      <m:sSup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sz="2400" dirty="0">
                            <a:solidFill>
                              <a:schemeClr val="bg1"/>
                            </a:solidFill>
                            <a:latin typeface="Verdana" panose="020B0604030504040204" pitchFamily="34" charset="0"/>
                            <a:ea typeface="Verdana" panose="020B0604030504040204" pitchFamily="34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l-GR" sz="2400" dirty="0">
                            <a:solidFill>
                              <a:schemeClr val="bg1"/>
                            </a:solidFill>
                            <a:latin typeface="Verdana" panose="020B0604030504040204" pitchFamily="34" charset="0"/>
                            <a:ea typeface="Verdana" panose="020B0604030504040204" pitchFamily="34" charset="0"/>
                            <a:cs typeface="Times New Roman" panose="02020603050405020304" pitchFamily="18" charset="0"/>
                          </a:rPr>
                          <m:t>ϵ</m:t>
                        </m:r>
                        <m:r>
                          <m:rPr>
                            <m:nor/>
                          </m:rPr>
                          <a:rPr lang="ru-RU" sz="2400" b="1" i="0" dirty="0" smtClean="0">
                            <a:solidFill>
                              <a:schemeClr val="bg1"/>
                            </a:solidFill>
                            <a:latin typeface="Verdana" panose="020B0604030504040204" pitchFamily="34" charset="0"/>
                            <a:ea typeface="Verdana" panose="020B0604030504040204" pitchFamily="34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2400" dirty="0">
                            <a:solidFill>
                              <a:schemeClr val="bg1"/>
                            </a:solidFill>
                            <a:latin typeface="Verdana" panose="020B0604030504040204" pitchFamily="34" charset="0"/>
                            <a:ea typeface="Verdana" panose="020B0604030504040204" pitchFamily="34" charset="0"/>
                            <a:cs typeface="Times New Roman" panose="020206030504050203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×</m:t>
                        </m:r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- </a:t>
                </a:r>
                <a:r>
                  <a:rPr lang="ru-RU" sz="240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вес (</a:t>
                </a:r>
                <a:r>
                  <a:rPr lang="en-US" sz="240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weight</a:t>
                </a:r>
                <a:r>
                  <a:rPr lang="ru-RU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) параметра</a:t>
                </a:r>
              </a:p>
            </p:txBody>
          </p:sp>
        </mc:Choice>
        <mc:Fallback xmlns="">
          <p:sp>
            <p:nvSpPr>
              <p:cNvPr id="34" name="Прямоугольник 33">
                <a:extLst>
                  <a:ext uri="{FF2B5EF4-FFF2-40B4-BE49-F238E27FC236}">
                    <a16:creationId xmlns:a16="http://schemas.microsoft.com/office/drawing/2014/main" id="{5CF68593-98DB-4269-944C-F915742017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92" y="3501008"/>
                <a:ext cx="5904657" cy="461665"/>
              </a:xfrm>
              <a:prstGeom prst="rect">
                <a:avLst/>
              </a:prstGeom>
              <a:blipFill>
                <a:blip r:embed="rId11"/>
                <a:stretch>
                  <a:fillRect l="-310" t="-11842" b="-2763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Прямоугольник 34">
                <a:extLst>
                  <a:ext uri="{FF2B5EF4-FFF2-40B4-BE49-F238E27FC236}">
                    <a16:creationId xmlns:a16="http://schemas.microsoft.com/office/drawing/2014/main" id="{DD1FE02A-AB4B-417E-833E-07757965EB8B}"/>
                  </a:ext>
                </a:extLst>
              </p:cNvPr>
              <p:cNvSpPr/>
              <p:nvPr/>
            </p:nvSpPr>
            <p:spPr>
              <a:xfrm>
                <a:off x="0" y="3933056"/>
                <a:ext cx="4796786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𝑏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sz="2400" dirty="0">
                            <a:solidFill>
                              <a:schemeClr val="bg1"/>
                            </a:solidFill>
                            <a:latin typeface="Verdana" panose="020B0604030504040204" pitchFamily="34" charset="0"/>
                            <a:ea typeface="Verdana" panose="020B0604030504040204" pitchFamily="34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l-GR" sz="2400" dirty="0">
                            <a:solidFill>
                              <a:schemeClr val="bg1"/>
                            </a:solidFill>
                            <a:latin typeface="Verdana" panose="020B0604030504040204" pitchFamily="34" charset="0"/>
                            <a:ea typeface="Verdana" panose="020B0604030504040204" pitchFamily="34" charset="0"/>
                            <a:cs typeface="Times New Roman" panose="02020603050405020304" pitchFamily="18" charset="0"/>
                          </a:rPr>
                          <m:t>ϵ</m:t>
                        </m:r>
                        <m:r>
                          <m:rPr>
                            <m:nor/>
                          </m:rPr>
                          <a:rPr lang="ru-RU" sz="2400" b="0" i="0" dirty="0" smtClean="0">
                            <a:solidFill>
                              <a:schemeClr val="bg1"/>
                            </a:solidFill>
                            <a:latin typeface="Verdana" panose="020B0604030504040204" pitchFamily="34" charset="0"/>
                            <a:ea typeface="Verdana" panose="020B0604030504040204" pitchFamily="34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2400" dirty="0">
                            <a:solidFill>
                              <a:schemeClr val="bg1"/>
                            </a:solidFill>
                            <a:latin typeface="Verdana" panose="020B0604030504040204" pitchFamily="34" charset="0"/>
                            <a:ea typeface="Verdana" panose="020B0604030504040204" pitchFamily="34" charset="0"/>
                            <a:cs typeface="Times New Roman" panose="020206030504050203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×</m:t>
                        </m:r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- </a:t>
                </a:r>
                <a:r>
                  <a:rPr lang="ru-RU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смещение </a:t>
                </a:r>
              </a:p>
              <a:p>
                <a:r>
                  <a:rPr lang="ru-RU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		</a:t>
                </a:r>
                <a:r>
                  <a:rPr lang="en-US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(</a:t>
                </a:r>
                <a:r>
                  <a:rPr lang="es-ES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intercept</a:t>
                </a:r>
                <a:r>
                  <a:rPr lang="ru-RU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, </a:t>
                </a:r>
                <a:r>
                  <a:rPr lang="en-US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bias)</a:t>
                </a:r>
                <a:endParaRPr lang="ru-RU" sz="24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35" name="Прямоугольник 34">
                <a:extLst>
                  <a:ext uri="{FF2B5EF4-FFF2-40B4-BE49-F238E27FC236}">
                    <a16:creationId xmlns:a16="http://schemas.microsoft.com/office/drawing/2014/main" id="{DD1FE02A-AB4B-417E-833E-07757965EB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933056"/>
                <a:ext cx="4796786" cy="830997"/>
              </a:xfrm>
              <a:prstGeom prst="rect">
                <a:avLst/>
              </a:prstGeom>
              <a:blipFill>
                <a:blip r:embed="rId12"/>
                <a:stretch>
                  <a:fillRect l="-381" t="-6569" b="-1532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6" name="Picture 6">
            <a:extLst>
              <a:ext uri="{FF2B5EF4-FFF2-40B4-BE49-F238E27FC236}">
                <a16:creationId xmlns:a16="http://schemas.microsoft.com/office/drawing/2014/main" id="{F45C74D8-C0C0-46BC-A430-62701D330E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7928" y="2132856"/>
            <a:ext cx="6348567" cy="2799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1858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30" grpId="0"/>
      <p:bldP spid="31" grpId="0"/>
      <p:bldP spid="32" grpId="0"/>
      <p:bldP spid="33" grpId="0"/>
    </p:bld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10664</TotalTime>
  <Words>1554</Words>
  <Application>Microsoft Office PowerPoint</Application>
  <PresentationFormat>Широкоэкранный</PresentationFormat>
  <Paragraphs>655</Paragraphs>
  <Slides>50</Slides>
  <Notes>49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11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50</vt:i4>
      </vt:variant>
    </vt:vector>
  </HeadingPairs>
  <TitlesOfParts>
    <vt:vector size="62" baseType="lpstr">
      <vt:lpstr>32</vt:lpstr>
      <vt:lpstr>-apple-system</vt:lpstr>
      <vt:lpstr>Arial</vt:lpstr>
      <vt:lpstr>Calibri</vt:lpstr>
      <vt:lpstr>Cambria Math</vt:lpstr>
      <vt:lpstr>Comic Sans MS</vt:lpstr>
      <vt:lpstr>Courier New</vt:lpstr>
      <vt:lpstr>IBM Plex Mono</vt:lpstr>
      <vt:lpstr>Montserrat</vt:lpstr>
      <vt:lpstr>Times New Roman</vt:lpstr>
      <vt:lpstr>Verdana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Регрессия</vt:lpstr>
      <vt:lpstr>Мотивация</vt:lpstr>
      <vt:lpstr>Презентация PowerPoint</vt:lpstr>
      <vt:lpstr>Линейная регрессия</vt:lpstr>
      <vt:lpstr>Линейная регрессия</vt:lpstr>
      <vt:lpstr>Рубрика Прохладные Истории</vt:lpstr>
      <vt:lpstr>Линейная регрессия</vt:lpstr>
      <vt:lpstr>Линейная регрессия</vt:lpstr>
      <vt:lpstr>Линейная регрессия</vt:lpstr>
      <vt:lpstr>Линейная регрессия</vt:lpstr>
      <vt:lpstr>Линейная регрессия</vt:lpstr>
      <vt:lpstr>Линейная регрессия</vt:lpstr>
      <vt:lpstr>Линейная регрессия</vt:lpstr>
      <vt:lpstr>Линейная регрессия</vt:lpstr>
      <vt:lpstr>Про Нейронки  (которые тоже «немного»  Линейные Регрессии)  </vt:lpstr>
      <vt:lpstr>Линейная регрессия</vt:lpstr>
      <vt:lpstr>Презентация PowerPoint</vt:lpstr>
      <vt:lpstr>Презентация PowerPoint</vt:lpstr>
      <vt:lpstr>Линейная регрессия</vt:lpstr>
      <vt:lpstr>Линейная регрессия</vt:lpstr>
      <vt:lpstr>Линейная регрессия</vt:lpstr>
      <vt:lpstr>Линейная регрессия</vt:lpstr>
      <vt:lpstr>Линейная регрессия</vt:lpstr>
      <vt:lpstr>Линейная регрессия</vt:lpstr>
      <vt:lpstr>Линейная регрессия</vt:lpstr>
      <vt:lpstr>Презентация PowerPoint</vt:lpstr>
      <vt:lpstr>Линейная регрессия</vt:lpstr>
      <vt:lpstr>Линейная регрессия  Метрики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Линейная регрессия  Перекрестная проверка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Регуляризация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Атоша</dc:creator>
  <cp:lastModifiedBy>Долганов Антон Юрьевич</cp:lastModifiedBy>
  <cp:revision>384</cp:revision>
  <dcterms:created xsi:type="dcterms:W3CDTF">2019-05-20T04:53:11Z</dcterms:created>
  <dcterms:modified xsi:type="dcterms:W3CDTF">2023-03-10T10:49:07Z</dcterms:modified>
</cp:coreProperties>
</file>